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23" r:id="rId2"/>
  </p:sldMasterIdLst>
  <p:notesMasterIdLst>
    <p:notesMasterId r:id="rId47"/>
  </p:notesMasterIdLst>
  <p:sldIdLst>
    <p:sldId id="378" r:id="rId3"/>
    <p:sldId id="339" r:id="rId4"/>
    <p:sldId id="2145705985" r:id="rId5"/>
    <p:sldId id="341" r:id="rId6"/>
    <p:sldId id="2145705983" r:id="rId7"/>
    <p:sldId id="259" r:id="rId8"/>
    <p:sldId id="1568" r:id="rId9"/>
    <p:sldId id="1569" r:id="rId10"/>
    <p:sldId id="2145705986" r:id="rId11"/>
    <p:sldId id="2145705989" r:id="rId12"/>
    <p:sldId id="1311" r:id="rId13"/>
    <p:sldId id="1571" r:id="rId14"/>
    <p:sldId id="293" r:id="rId15"/>
    <p:sldId id="2145705987" r:id="rId16"/>
    <p:sldId id="2145705990" r:id="rId17"/>
    <p:sldId id="2145705988" r:id="rId18"/>
    <p:sldId id="2145705991" r:id="rId19"/>
    <p:sldId id="2145705984" r:id="rId20"/>
    <p:sldId id="2145705992" r:id="rId21"/>
    <p:sldId id="2145705982" r:id="rId22"/>
    <p:sldId id="1122" r:id="rId23"/>
    <p:sldId id="354" r:id="rId24"/>
    <p:sldId id="324" r:id="rId25"/>
    <p:sldId id="1120" r:id="rId26"/>
    <p:sldId id="2145705976" r:id="rId27"/>
    <p:sldId id="2145705977" r:id="rId28"/>
    <p:sldId id="1115" r:id="rId29"/>
    <p:sldId id="2145705975" r:id="rId30"/>
    <p:sldId id="2145705978" r:id="rId31"/>
    <p:sldId id="2145705994" r:id="rId32"/>
    <p:sldId id="1109" r:id="rId33"/>
    <p:sldId id="377" r:id="rId34"/>
    <p:sldId id="1121" r:id="rId35"/>
    <p:sldId id="1116" r:id="rId36"/>
    <p:sldId id="2145705993" r:id="rId37"/>
    <p:sldId id="408" r:id="rId38"/>
    <p:sldId id="1117" r:id="rId39"/>
    <p:sldId id="1118" r:id="rId40"/>
    <p:sldId id="1111" r:id="rId41"/>
    <p:sldId id="1112" r:id="rId42"/>
    <p:sldId id="413" r:id="rId43"/>
    <p:sldId id="1114" r:id="rId44"/>
    <p:sldId id="410" r:id="rId45"/>
    <p:sldId id="214570597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ts, Keondra (NIH/OD) [E]" initials="WK([" lastIdx="3" clrIdx="0">
    <p:extLst>
      <p:ext uri="{19B8F6BF-5375-455C-9EA6-DF929625EA0E}">
        <p15:presenceInfo xmlns:p15="http://schemas.microsoft.com/office/powerpoint/2012/main" userId="S::wattskn@nih.gov::6486337c-a97d-4f31-b4b6-32a8eeb05c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NIH%20Career%20Development%20and%20Early%20Stage%20Investigator%20Awards%20(May%202016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06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40"/>
      <c:rotY val="3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80535279805353"/>
          <c:y val="0.26666666666666683"/>
          <c:w val="0.451338199513382"/>
          <c:h val="0.5166666666666665"/>
        </c:manualLayout>
      </c:layout>
      <c:pie3DChart>
        <c:varyColors val="1"/>
        <c:ser>
          <c:idx val="0"/>
          <c:order val="0"/>
          <c:tx>
            <c:strRef>
              <c:f>'[Worksheet in NIH Career Development and Early Stage Investigator Awards (May 2016)]Sheet1'!$B$1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8209">
              <a:noFill/>
            </a:ln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2DC7-47F6-A3A7-C7388938E447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333399"/>
                  </a:gs>
                  <a:gs pos="50000">
                    <a:srgbClr val="333399">
                      <a:gamma/>
                      <a:shade val="46275"/>
                      <a:invGamma/>
                    </a:srgbClr>
                  </a:gs>
                  <a:gs pos="100000">
                    <a:srgbClr val="333399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2DC7-47F6-A3A7-C7388938E447}"/>
              </c:ext>
            </c:extLst>
          </c:dPt>
          <c:dPt>
            <c:idx val="2"/>
            <c:bubble3D val="0"/>
            <c:spPr>
              <a:gradFill rotWithShape="0">
                <a:gsLst>
                  <a:gs pos="0">
                    <a:srgbClr val="009999"/>
                  </a:gs>
                  <a:gs pos="50000">
                    <a:srgbClr val="009999">
                      <a:gamma/>
                      <a:shade val="46275"/>
                      <a:invGamma/>
                    </a:srgbClr>
                  </a:gs>
                  <a:gs pos="100000">
                    <a:srgbClr val="009999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2DC7-47F6-A3A7-C7388938E447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val="99CC00"/>
                  </a:gs>
                  <a:gs pos="5000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2DC7-47F6-A3A7-C7388938E447}"/>
              </c:ext>
            </c:extLst>
          </c:dPt>
          <c:dPt>
            <c:idx val="4"/>
            <c:bubble3D val="0"/>
            <c:spPr>
              <a:gradFill rotWithShape="0">
                <a:gsLst>
                  <a:gs pos="0">
                    <a:srgbClr val="808080"/>
                  </a:gs>
                  <a:gs pos="50000">
                    <a:srgbClr val="808080">
                      <a:gamma/>
                      <a:shade val="46275"/>
                      <a:invGamma/>
                    </a:srgbClr>
                  </a:gs>
                  <a:gs pos="100000">
                    <a:srgbClr val="808080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2DC7-47F6-A3A7-C7388938E447}"/>
              </c:ext>
            </c:extLst>
          </c:dPt>
          <c:dPt>
            <c:idx val="5"/>
            <c:bubble3D val="0"/>
            <c:spPr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2DC7-47F6-A3A7-C7388938E447}"/>
              </c:ext>
            </c:extLst>
          </c:dPt>
          <c:dPt>
            <c:idx val="6"/>
            <c:bubble3D val="0"/>
            <c:spPr>
              <a:gradFill rotWithShape="0">
                <a:gsLst>
                  <a:gs pos="0">
                    <a:srgbClr val="0066CC"/>
                  </a:gs>
                  <a:gs pos="50000">
                    <a:srgbClr val="0066CC">
                      <a:gamma/>
                      <a:shade val="46275"/>
                      <a:invGamma/>
                    </a:srgbClr>
                  </a:gs>
                  <a:gs pos="100000">
                    <a:srgbClr val="0066CC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2DC7-47F6-A3A7-C7388938E447}"/>
              </c:ext>
            </c:extLst>
          </c:dPt>
          <c:dPt>
            <c:idx val="7"/>
            <c:bubble3D val="0"/>
            <c:spPr>
              <a:gradFill rotWithShape="0">
                <a:gsLst>
                  <a:gs pos="0">
                    <a:srgbClr val="CCCCFF"/>
                  </a:gs>
                  <a:gs pos="5000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5400000" scaled="1"/>
              </a:gradFill>
              <a:ln w="28209">
                <a:noFill/>
              </a:ln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2DC7-47F6-A3A7-C7388938E44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0-2DC7-47F6-A3A7-C7388938E44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 dirty="0">
                        <a:solidFill>
                          <a:schemeClr val="bg1"/>
                        </a:solidFill>
                      </a:rPr>
                      <a:t>Research Project Grants:
54.4%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820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DC7-47F6-A3A7-C7388938E4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 dirty="0"/>
                      <a:t>Intramural Research:
10.0%</a:t>
                    </a:r>
                    <a:endParaRPr lang="en-US" dirty="0"/>
                  </a:p>
                </c:rich>
              </c:tx>
              <c:spPr>
                <a:noFill/>
                <a:ln w="2820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DC7-47F6-A3A7-C7388938E4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 dirty="0"/>
                      <a:t>R&amp;D Contracts:
11.0%</a:t>
                    </a:r>
                    <a:endParaRPr lang="en-US" dirty="0"/>
                  </a:p>
                </c:rich>
              </c:tx>
              <c:spPr>
                <a:noFill/>
                <a:ln w="2820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DC7-47F6-A3A7-C7388938E447}"/>
                </c:ext>
              </c:extLst>
            </c:dLbl>
            <c:dLbl>
              <c:idx val="3"/>
              <c:layout>
                <c:manualLayout>
                  <c:x val="-1.4622602831580345E-2"/>
                  <c:y val="-1.4004637095585278E-3"/>
                </c:manualLayout>
              </c:layout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 dirty="0"/>
                      <a:t>Research Centers:
5.0%</a:t>
                    </a:r>
                    <a:endParaRPr lang="en-US" dirty="0"/>
                  </a:p>
                </c:rich>
              </c:tx>
              <c:spPr>
                <a:noFill/>
                <a:ln w="282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DC7-47F6-A3A7-C7388938E447}"/>
                </c:ext>
              </c:extLst>
            </c:dLbl>
            <c:dLbl>
              <c:idx val="4"/>
              <c:layout>
                <c:manualLayout>
                  <c:x val="-4.187922677548514E-2"/>
                  <c:y val="1.5905731608781119E-2"/>
                </c:manualLayout>
              </c:layout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 dirty="0">
                        <a:solidFill>
                          <a:srgbClr val="00B050"/>
                        </a:solidFill>
                      </a:rPr>
                      <a:t>Career Dev. 2.0%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 w="282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DC7-47F6-A3A7-C7388938E447}"/>
                </c:ext>
              </c:extLst>
            </c:dLbl>
            <c:dLbl>
              <c:idx val="5"/>
              <c:layout>
                <c:manualLayout>
                  <c:x val="-7.8067795134989446E-2"/>
                  <c:y val="-4.6725216573435091E-2"/>
                </c:manualLayout>
              </c:layout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 dirty="0"/>
                      <a:t>Other Research:
5%</a:t>
                    </a:r>
                    <a:endParaRPr lang="en-US" dirty="0"/>
                  </a:p>
                </c:rich>
              </c:tx>
              <c:spPr>
                <a:noFill/>
                <a:ln w="282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DC7-47F6-A3A7-C7388938E447}"/>
                </c:ext>
              </c:extLst>
            </c:dLbl>
            <c:dLbl>
              <c:idx val="6"/>
              <c:layout>
                <c:manualLayout>
                  <c:x val="-3.5067034503898663E-2"/>
                  <c:y val="-9.3092328277825653E-2"/>
                </c:manualLayout>
              </c:layout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 dirty="0"/>
                      <a:t>All Other:
3.0%</a:t>
                    </a:r>
                    <a:endParaRPr lang="en-US" dirty="0"/>
                  </a:p>
                </c:rich>
              </c:tx>
              <c:spPr>
                <a:noFill/>
                <a:ln w="282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DC7-47F6-A3A7-C7388938E447}"/>
                </c:ext>
              </c:extLst>
            </c:dLbl>
            <c:dLbl>
              <c:idx val="7"/>
              <c:layout>
                <c:manualLayout>
                  <c:x val="5.7597486445581207E-2"/>
                  <c:y val="-8.9334688115742356E-2"/>
                </c:manualLayout>
              </c:layout>
              <c:spPr>
                <a:noFill/>
                <a:ln w="28209">
                  <a:noFill/>
                </a:ln>
              </c:spPr>
              <c:txPr>
                <a:bodyPr/>
                <a:lstStyle/>
                <a:p>
                  <a:pPr>
                    <a:defRPr sz="155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C7-47F6-A3A7-C7388938E447}"/>
                </c:ext>
              </c:extLst>
            </c:dLbl>
            <c:dLbl>
              <c:idx val="8"/>
              <c:layout>
                <c:manualLayout>
                  <c:x val="0.15735778369797038"/>
                  <c:y val="-9.4622646040224759E-2"/>
                </c:manualLayout>
              </c:layout>
              <c:tx>
                <c:rich>
                  <a:bodyPr/>
                  <a:lstStyle/>
                  <a:p>
                    <a:pPr>
                      <a:defRPr sz="155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i="0" dirty="0">
                        <a:solidFill>
                          <a:srgbClr val="00B050"/>
                        </a:solidFill>
                      </a:rPr>
                      <a:t>Research Training:
2.3%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 w="2820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DC7-47F6-A3A7-C7388938E447}"/>
                </c:ext>
              </c:extLst>
            </c:dLbl>
            <c:spPr>
              <a:noFill/>
              <a:ln w="2820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'[Worksheet in NIH Career Development and Early Stage Investigator Awards (May 2016)]Sheet1'!$A$2:$A$10</c:f>
              <c:strCache>
                <c:ptCount val="9"/>
                <c:pt idx="0">
                  <c:v>Research Project Grants:</c:v>
                </c:pt>
                <c:pt idx="1">
                  <c:v>Intramural Research:</c:v>
                </c:pt>
                <c:pt idx="2">
                  <c:v>R&amp;D Contracts:</c:v>
                </c:pt>
                <c:pt idx="3">
                  <c:v>Research Centers:</c:v>
                </c:pt>
                <c:pt idx="4">
                  <c:v>Career Develop,ment</c:v>
                </c:pt>
                <c:pt idx="5">
                  <c:v>Other Research:</c:v>
                </c:pt>
                <c:pt idx="6">
                  <c:v>All Other:</c:v>
                </c:pt>
                <c:pt idx="7">
                  <c:v>Research Mgmt &amp; Support:</c:v>
                </c:pt>
                <c:pt idx="8">
                  <c:v>Research Training:</c:v>
                </c:pt>
              </c:strCache>
            </c:strRef>
          </c:cat>
          <c:val>
            <c:numRef>
              <c:f>'[Worksheet in NIH Career Development and Early Stage Investigator Awards (May 2016)]Sheet1'!$B$2:$B$10</c:f>
              <c:numCache>
                <c:formatCode>0.0%</c:formatCode>
                <c:ptCount val="9"/>
                <c:pt idx="0">
                  <c:v>0.53</c:v>
                </c:pt>
                <c:pt idx="1">
                  <c:v>0.1</c:v>
                </c:pt>
                <c:pt idx="2">
                  <c:v>0.11</c:v>
                </c:pt>
                <c:pt idx="3">
                  <c:v>0.1</c:v>
                </c:pt>
                <c:pt idx="4">
                  <c:v>2.5000000000000001E-2</c:v>
                </c:pt>
                <c:pt idx="5">
                  <c:v>3.5000000000000003E-2</c:v>
                </c:pt>
                <c:pt idx="6">
                  <c:v>0.02</c:v>
                </c:pt>
                <c:pt idx="7">
                  <c:v>0.05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C7-47F6-A3A7-C7388938E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DA125-C695-4AB1-9ADE-A31802739EF4}" type="doc">
      <dgm:prSet loTypeId="urn:microsoft.com/office/officeart/2005/8/layout/venn1" loCatId="relationship" qsTypeId="urn:microsoft.com/office/officeart/2005/8/quickstyle/simple1" qsCatId="simple" csTypeId="urn:microsoft.com/office/officeart/2005/8/colors/accent4_5" csCatId="accent4" phldr="1"/>
      <dgm:spPr/>
    </dgm:pt>
    <dgm:pt modelId="{DC53253B-A1CE-49C3-8553-9EB973F085E8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pPr algn="ctr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NIH Small Business Program Office</a:t>
          </a:r>
        </a:p>
        <a:p>
          <a:pPr algn="l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Small Business Act of 1953</a:t>
          </a:r>
        </a:p>
        <a:p>
          <a:pPr algn="l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Federal Acquisition Regulation pt.19</a:t>
          </a:r>
        </a:p>
        <a:p>
          <a:pPr algn="l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Assists small businesses with acquisition concerns	</a:t>
          </a:r>
        </a:p>
        <a:p>
          <a:pPr algn="l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Advocates on-behalf of small businesses to the NIH acquisition community</a:t>
          </a:r>
        </a:p>
        <a:p>
          <a:pPr algn="l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Hosts vendor outreach forums, small business industry days, &amp; newbie open forums.</a:t>
          </a:r>
          <a:endParaRPr lang="en-US" sz="1400" dirty="0"/>
        </a:p>
      </dgm:t>
    </dgm:pt>
    <dgm:pt modelId="{D924499C-3CC0-41CC-A665-1E12A5C5EB1E}" type="parTrans" cxnId="{38E0AD66-2A8E-4707-9EE3-3631194A8CB8}">
      <dgm:prSet/>
      <dgm:spPr/>
      <dgm:t>
        <a:bodyPr/>
        <a:lstStyle/>
        <a:p>
          <a:endParaRPr lang="en-US"/>
        </a:p>
      </dgm:t>
    </dgm:pt>
    <dgm:pt modelId="{52BAF965-2F3B-46FC-9676-5F7D8F405F0C}" type="sibTrans" cxnId="{38E0AD66-2A8E-4707-9EE3-3631194A8CB8}">
      <dgm:prSet/>
      <dgm:spPr/>
      <dgm:t>
        <a:bodyPr/>
        <a:lstStyle/>
        <a:p>
          <a:endParaRPr lang="en-US"/>
        </a:p>
      </dgm:t>
    </dgm:pt>
    <dgm:pt modelId="{6C25DA13-79EE-44C1-B8E7-17960E50907E}">
      <dgm:prSet phldrT="[Text]" custT="1"/>
      <dgm:spPr>
        <a:solidFill>
          <a:schemeClr val="accent1">
            <a:alpha val="80000"/>
          </a:schemeClr>
        </a:solidFill>
      </dgm:spPr>
      <dgm:t>
        <a:bodyPr/>
        <a:lstStyle/>
        <a:p>
          <a:pPr algn="ctr"/>
          <a:r>
            <a:rPr lang="en-US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NIH SBIR/STTR Office</a:t>
          </a:r>
        </a:p>
        <a:p>
          <a:pPr algn="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SBIR/STTR Reauthorization as part of S.2943, the 2017 National Defense Authorization Act (NDAA)</a:t>
          </a:r>
        </a:p>
        <a:p>
          <a:pPr algn="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Assists small businesses with the SBIR/STTR program</a:t>
          </a:r>
        </a:p>
        <a:p>
          <a:pPr algn="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The most common SBIR/STTR awards (Phase I &amp; II) are grant awards</a:t>
          </a:r>
        </a:p>
        <a:p>
          <a:pPr algn="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Hosts the annual HHS SBIR/STTR Conference</a:t>
          </a:r>
        </a:p>
      </dgm:t>
    </dgm:pt>
    <dgm:pt modelId="{09FC63CF-28C0-44F3-BEC7-F1E0B92FFA07}" type="parTrans" cxnId="{B2376CFB-564E-4B92-A8DE-9E373A2C70A0}">
      <dgm:prSet/>
      <dgm:spPr/>
      <dgm:t>
        <a:bodyPr/>
        <a:lstStyle/>
        <a:p>
          <a:endParaRPr lang="en-US"/>
        </a:p>
      </dgm:t>
    </dgm:pt>
    <dgm:pt modelId="{918A8451-613B-4701-9204-BDB440F5BB62}" type="sibTrans" cxnId="{B2376CFB-564E-4B92-A8DE-9E373A2C70A0}">
      <dgm:prSet/>
      <dgm:spPr/>
      <dgm:t>
        <a:bodyPr/>
        <a:lstStyle/>
        <a:p>
          <a:endParaRPr lang="en-US"/>
        </a:p>
      </dgm:t>
    </dgm:pt>
    <dgm:pt modelId="{B08EDCB9-BF29-46CA-9918-348E6A9C0143}" type="pres">
      <dgm:prSet presAssocID="{A55DA125-C695-4AB1-9ADE-A31802739EF4}" presName="compositeShape" presStyleCnt="0">
        <dgm:presLayoutVars>
          <dgm:chMax val="7"/>
          <dgm:dir/>
          <dgm:resizeHandles val="exact"/>
        </dgm:presLayoutVars>
      </dgm:prSet>
      <dgm:spPr/>
    </dgm:pt>
    <dgm:pt modelId="{EA989F24-28D3-4ED7-93AC-78F99D022F4B}" type="pres">
      <dgm:prSet presAssocID="{DC53253B-A1CE-49C3-8553-9EB973F085E8}" presName="circ1" presStyleLbl="vennNode1" presStyleIdx="0" presStyleCnt="2" custScaleX="104570" custScaleY="107719" custLinFactNeighborX="-18003" custLinFactNeighborY="-179"/>
      <dgm:spPr/>
    </dgm:pt>
    <dgm:pt modelId="{D4662BB4-A110-4913-B6A5-1FCE3F33C515}" type="pres">
      <dgm:prSet presAssocID="{DC53253B-A1CE-49C3-8553-9EB973F085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929EB4-BDCB-4981-8A46-1AF7581E8415}" type="pres">
      <dgm:prSet presAssocID="{6C25DA13-79EE-44C1-B8E7-17960E50907E}" presName="circ2" presStyleLbl="vennNode1" presStyleIdx="1" presStyleCnt="2" custScaleX="103593" custScaleY="107719" custLinFactNeighborX="2290" custLinFactNeighborY="179"/>
      <dgm:spPr/>
    </dgm:pt>
    <dgm:pt modelId="{DB90B253-F89D-4D3C-BCFB-AEE35CCFAF26}" type="pres">
      <dgm:prSet presAssocID="{6C25DA13-79EE-44C1-B8E7-17960E5090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BB3502E-0DFE-48F6-91DC-8A5C59E0C04E}" type="presOf" srcId="{A55DA125-C695-4AB1-9ADE-A31802739EF4}" destId="{B08EDCB9-BF29-46CA-9918-348E6A9C0143}" srcOrd="0" destOrd="0" presId="urn:microsoft.com/office/officeart/2005/8/layout/venn1"/>
    <dgm:cxn modelId="{08A2BE33-4BC0-472D-AA32-FE814E627735}" type="presOf" srcId="{6C25DA13-79EE-44C1-B8E7-17960E50907E}" destId="{DB90B253-F89D-4D3C-BCFB-AEE35CCFAF26}" srcOrd="1" destOrd="0" presId="urn:microsoft.com/office/officeart/2005/8/layout/venn1"/>
    <dgm:cxn modelId="{38E0AD66-2A8E-4707-9EE3-3631194A8CB8}" srcId="{A55DA125-C695-4AB1-9ADE-A31802739EF4}" destId="{DC53253B-A1CE-49C3-8553-9EB973F085E8}" srcOrd="0" destOrd="0" parTransId="{D924499C-3CC0-41CC-A665-1E12A5C5EB1E}" sibTransId="{52BAF965-2F3B-46FC-9676-5F7D8F405F0C}"/>
    <dgm:cxn modelId="{6F89B38D-6F7B-40C7-9E85-46737D0042D7}" type="presOf" srcId="{DC53253B-A1CE-49C3-8553-9EB973F085E8}" destId="{D4662BB4-A110-4913-B6A5-1FCE3F33C515}" srcOrd="1" destOrd="0" presId="urn:microsoft.com/office/officeart/2005/8/layout/venn1"/>
    <dgm:cxn modelId="{5E7049A0-CD38-4FAF-9B2F-EB5F7BD0EFA7}" type="presOf" srcId="{6C25DA13-79EE-44C1-B8E7-17960E50907E}" destId="{77929EB4-BDCB-4981-8A46-1AF7581E8415}" srcOrd="0" destOrd="0" presId="urn:microsoft.com/office/officeart/2005/8/layout/venn1"/>
    <dgm:cxn modelId="{0F696EBC-1E37-4FC8-A1A8-023D71EA52A9}" type="presOf" srcId="{DC53253B-A1CE-49C3-8553-9EB973F085E8}" destId="{EA989F24-28D3-4ED7-93AC-78F99D022F4B}" srcOrd="0" destOrd="0" presId="urn:microsoft.com/office/officeart/2005/8/layout/venn1"/>
    <dgm:cxn modelId="{B2376CFB-564E-4B92-A8DE-9E373A2C70A0}" srcId="{A55DA125-C695-4AB1-9ADE-A31802739EF4}" destId="{6C25DA13-79EE-44C1-B8E7-17960E50907E}" srcOrd="1" destOrd="0" parTransId="{09FC63CF-28C0-44F3-BEC7-F1E0B92FFA07}" sibTransId="{918A8451-613B-4701-9204-BDB440F5BB62}"/>
    <dgm:cxn modelId="{6632BB50-8228-484F-B8EA-F563F536BD27}" type="presParOf" srcId="{B08EDCB9-BF29-46CA-9918-348E6A9C0143}" destId="{EA989F24-28D3-4ED7-93AC-78F99D022F4B}" srcOrd="0" destOrd="0" presId="urn:microsoft.com/office/officeart/2005/8/layout/venn1"/>
    <dgm:cxn modelId="{46BEFFEE-F721-4B2C-89A6-1E75F50D85EB}" type="presParOf" srcId="{B08EDCB9-BF29-46CA-9918-348E6A9C0143}" destId="{D4662BB4-A110-4913-B6A5-1FCE3F33C515}" srcOrd="1" destOrd="0" presId="urn:microsoft.com/office/officeart/2005/8/layout/venn1"/>
    <dgm:cxn modelId="{B4B281BC-D324-4284-89A9-7B84D94BF96B}" type="presParOf" srcId="{B08EDCB9-BF29-46CA-9918-348E6A9C0143}" destId="{77929EB4-BDCB-4981-8A46-1AF7581E8415}" srcOrd="2" destOrd="0" presId="urn:microsoft.com/office/officeart/2005/8/layout/venn1"/>
    <dgm:cxn modelId="{36C6FC2C-6C67-4187-885F-D64C3EA010FE}" type="presParOf" srcId="{B08EDCB9-BF29-46CA-9918-348E6A9C0143}" destId="{DB90B253-F89D-4D3C-BCFB-AEE35CCFAF2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89F24-28D3-4ED7-93AC-78F99D022F4B}">
      <dsp:nvSpPr>
        <dsp:cNvPr id="0" name=""/>
        <dsp:cNvSpPr/>
      </dsp:nvSpPr>
      <dsp:spPr>
        <a:xfrm>
          <a:off x="0" y="0"/>
          <a:ext cx="4112803" cy="4236656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NIH Small Business Program Office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Small Business Act of 1953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Federal Acquisition Regulation pt.19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Assists small businesses with acquisition concerns	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Advocates on-behalf of small businesses to the NIH acquisition community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Hosts vendor outreach forums, small business industry days, &amp; newbie open forums.</a:t>
          </a:r>
          <a:endParaRPr lang="en-US" sz="1400" kern="1200" dirty="0"/>
        </a:p>
      </dsp:txBody>
      <dsp:txXfrm>
        <a:off x="574310" y="499592"/>
        <a:ext cx="2371346" cy="3237470"/>
      </dsp:txXfrm>
    </dsp:sp>
    <dsp:sp modelId="{77929EB4-BDCB-4981-8A46-1AF7581E8415}">
      <dsp:nvSpPr>
        <dsp:cNvPr id="0" name=""/>
        <dsp:cNvSpPr/>
      </dsp:nvSpPr>
      <dsp:spPr>
        <a:xfrm>
          <a:off x="3012222" y="14072"/>
          <a:ext cx="4074377" cy="4236656"/>
        </a:xfrm>
        <a:prstGeom prst="ellipse">
          <a:avLst/>
        </a:prstGeom>
        <a:solidFill>
          <a:schemeClr val="accent1"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NIH SBIR/STTR Office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SBIR/STTR Reauthorization as part of S.2943, the 2017 National Defense Authorization Act (NDAA)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Assists small businesses with the SBIR/STTR program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most common SBIR/STTR awards (Phase I &amp; II) are grant awards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Hosts the annual HHS SBIR/STTR Conference</a:t>
          </a:r>
        </a:p>
      </dsp:txBody>
      <dsp:txXfrm>
        <a:off x="4168464" y="513665"/>
        <a:ext cx="2349190" cy="3237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F77C3-506D-48ED-9AA1-88FDB8420C8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FC250-9C77-41B8-897B-5D553735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4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83407" indent="-283407">
              <a:buFont typeface="Arial" panose="020B0604020202020204" pitchFamily="34" charset="0"/>
              <a:buChar char="•"/>
            </a:pPr>
            <a:r>
              <a:rPr lang="en-US" sz="1800" dirty="0"/>
              <a:t>NIH has external support to build the capacity of the PEI Initiative to be a successful contracting competitiveness incubator for HBCUs. </a:t>
            </a:r>
          </a:p>
          <a:p>
            <a:pPr marL="283407" indent="-283407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3407" indent="-283407">
              <a:buFont typeface="Arial" panose="020B0604020202020204" pitchFamily="34" charset="0"/>
              <a:buChar char="•"/>
            </a:pPr>
            <a:r>
              <a:rPr lang="en-US" sz="1800" dirty="0"/>
              <a:t>NIH is out front among other Federal agencies participating in the White House Initiative on HBCUs.</a:t>
            </a:r>
          </a:p>
          <a:p>
            <a:endParaRPr lang="en-US" sz="1800" dirty="0"/>
          </a:p>
          <a:p>
            <a:pPr marL="283407" indent="-283407">
              <a:buFont typeface="Arial" panose="020B0604020202020204" pitchFamily="34" charset="0"/>
              <a:buChar char="•"/>
            </a:pPr>
            <a:r>
              <a:rPr lang="en-US" sz="1800" dirty="0"/>
              <a:t>The PEI Initiative consistently hosts a Federal HBCU Industry Day and other activities during the Annual HBCU Week Conference, and the Chairman of President Biden’s Advisory Board for HBCUs is the President of Delaware State University, a participant in the PEI 2.0 Cohort.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9203A-28D5-4A54-AD2B-1E365624F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238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432" lvl="2">
              <a:buClr>
                <a:srgbClr val="009ACD"/>
              </a:buClr>
              <a:buSzPct val="110000"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92666" indent="-304871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19485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07278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95072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82867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70661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8454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46249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671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39DE6-A553-4DAC-A1D9-01F0E7C203C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671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99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9203A-28D5-4A54-AD2B-1E365624F4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1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9203A-28D5-4A54-AD2B-1E365624F4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6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97A61C5B-5786-40DE-88DF-AC03ADD7E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4EDA61B9-0896-4F7B-9B07-9C1FCF7CE5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CA61734-5753-4536-882D-7189184EF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79B8A4-379A-4C09-ABC1-2897F762D947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19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E163CB-6B2D-47A3-A50A-7E0236146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2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432" lvl="2">
              <a:buClr>
                <a:srgbClr val="009ACD"/>
              </a:buClr>
              <a:buSzPct val="110000"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92666" indent="-304871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19485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07278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95072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82867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70661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8454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46249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671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39DE6-A553-4DAC-A1D9-01F0E7C203C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671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02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432" lvl="2">
              <a:buClr>
                <a:srgbClr val="009ACD"/>
              </a:buClr>
              <a:buSzPct val="110000"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92666" indent="-304871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19485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07278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95072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82867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70661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8454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46249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671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39DE6-A553-4DAC-A1D9-01F0E7C203C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671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31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432" lvl="2">
              <a:buClr>
                <a:srgbClr val="009ACD"/>
              </a:buClr>
              <a:buSzPct val="110000"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92666" indent="-304871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19485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07278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95072" indent="-243897" defTabSz="967120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82867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70661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8454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46249" indent="-243897" defTabSz="96712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671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39DE6-A553-4DAC-A1D9-01F0E7C203C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6712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3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528235-33EF-4745-A250-06C79300FDFE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DRAFT FY2018 Solar Chart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7F9E548-C5C9-4C4A-A772-5B4E470EAE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9938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4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3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2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6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36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3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5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249"/>
            <a:ext cx="7772400" cy="4662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054372"/>
            <a:ext cx="7315200" cy="34945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90600" y="4572000"/>
            <a:ext cx="7315200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i="1">
                <a:solidFill>
                  <a:schemeClr val="bg1">
                    <a:lumMod val="50000"/>
                  </a:schemeClr>
                </a:solidFill>
              </a:defRPr>
            </a:lvl1pPr>
            <a:lvl2pPr marL="210740" indent="0" algn="ctr">
              <a:buFontTx/>
              <a:buNone/>
              <a:defRPr/>
            </a:lvl2pPr>
            <a:lvl3pPr marL="431006" indent="0" algn="ctr">
              <a:buFontTx/>
              <a:buNone/>
              <a:defRPr/>
            </a:lvl3pPr>
            <a:lvl4pPr marL="641747" indent="0" algn="ctr">
              <a:buFontTx/>
              <a:buNone/>
              <a:defRPr/>
            </a:lvl4pPr>
            <a:lvl5pPr marL="862013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90600" y="5257800"/>
            <a:ext cx="7315200" cy="6096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 i="0">
                <a:solidFill>
                  <a:schemeClr val="bg1">
                    <a:lumMod val="50000"/>
                  </a:schemeClr>
                </a:solidFill>
              </a:defRPr>
            </a:lvl1pPr>
            <a:lvl2pPr marL="210740" indent="0" algn="ctr">
              <a:buFontTx/>
              <a:buNone/>
              <a:defRPr/>
            </a:lvl2pPr>
            <a:lvl3pPr marL="431006" indent="0" algn="ctr">
              <a:buFontTx/>
              <a:buNone/>
              <a:defRPr/>
            </a:lvl3pPr>
            <a:lvl4pPr marL="641747" indent="0" algn="ctr">
              <a:buFontTx/>
              <a:buNone/>
              <a:defRPr/>
            </a:lvl4pPr>
            <a:lvl5pPr marL="862013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AE7C1-A722-4D7B-B4A9-FE97F332EBC4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FY2018 Solar Chart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42DA2-B2BF-449D-ACD3-ED63973A2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57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7CC9F-9CC0-4864-90D0-22EFB996EFB6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DRAFT FY2018 Solar 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AE471E-79F0-4EFA-9DC3-64FA64EC2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4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5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 marL="176213" indent="-176213">
              <a:defRPr sz="2100"/>
            </a:lvl1pPr>
            <a:lvl2pPr marL="342900" indent="-166688">
              <a:defRPr sz="1800"/>
            </a:lvl2pPr>
            <a:lvl3pPr marL="519113" indent="-176213">
              <a:defRPr sz="1500"/>
            </a:lvl3pPr>
            <a:lvl4pPr marL="685800" indent="-166688">
              <a:defRPr sz="1350"/>
            </a:lvl4pPr>
            <a:lvl5pPr marL="862013" indent="-176213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 marL="176213" indent="-176213">
              <a:defRPr sz="2100"/>
            </a:lvl1pPr>
            <a:lvl2pPr marL="342900" indent="-166688">
              <a:defRPr sz="1800"/>
            </a:lvl2pPr>
            <a:lvl3pPr marL="519113" indent="-176213">
              <a:defRPr sz="1500"/>
            </a:lvl3pPr>
            <a:lvl4pPr marL="685800" indent="-166688">
              <a:defRPr sz="1350"/>
            </a:lvl4pPr>
            <a:lvl5pPr marL="862013" indent="-176213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9861FB-816E-48E4-A402-34298E881C01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DRAFT FY2018 Solar Chart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4BA192-0DC5-4D90-99B0-10775CFBF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22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3646"/>
            <a:ext cx="4040188" cy="5486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3646"/>
            <a:ext cx="4041775" cy="5486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179639"/>
            <a:ext cx="4038600" cy="4144963"/>
          </a:xfrm>
          <a:prstGeom prst="rect">
            <a:avLst/>
          </a:prstGeom>
        </p:spPr>
        <p:txBody>
          <a:bodyPr/>
          <a:lstStyle>
            <a:lvl1pPr marL="176213" indent="-176213">
              <a:defRPr sz="2100"/>
            </a:lvl1pPr>
            <a:lvl2pPr marL="342900" indent="-166688">
              <a:defRPr sz="1800"/>
            </a:lvl2pPr>
            <a:lvl3pPr marL="519113" indent="-176213">
              <a:defRPr sz="1500"/>
            </a:lvl3pPr>
            <a:lvl4pPr marL="685800" indent="-166688">
              <a:defRPr sz="1350"/>
            </a:lvl4pPr>
            <a:lvl5pPr marL="862013" indent="-176213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2179639"/>
            <a:ext cx="4038600" cy="4144963"/>
          </a:xfrm>
          <a:prstGeom prst="rect">
            <a:avLst/>
          </a:prstGeom>
        </p:spPr>
        <p:txBody>
          <a:bodyPr/>
          <a:lstStyle>
            <a:lvl1pPr marL="176213" indent="-176213">
              <a:defRPr sz="2100"/>
            </a:lvl1pPr>
            <a:lvl2pPr marL="342900" indent="-166688">
              <a:defRPr sz="1800"/>
            </a:lvl2pPr>
            <a:lvl3pPr marL="519113" indent="-176213">
              <a:defRPr sz="1500"/>
            </a:lvl3pPr>
            <a:lvl4pPr marL="685800" indent="-166688">
              <a:defRPr sz="1350"/>
            </a:lvl4pPr>
            <a:lvl5pPr marL="862013" indent="-176213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B7279A-CDC2-49CB-B7A1-E340CDE56FC4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DRAFT FY2018 Solar Chart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07A86B-E0B5-4622-9325-5363AF949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1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810000" y="1143002"/>
            <a:ext cx="4876800" cy="4953001"/>
          </a:xfrm>
          <a:prstGeom prst="rect">
            <a:avLst/>
          </a:prstGeom>
        </p:spPr>
        <p:txBody>
          <a:bodyPr/>
          <a:lstStyle>
            <a:lvl1pPr marL="176213" indent="-176213">
              <a:defRPr sz="2100"/>
            </a:lvl1pPr>
            <a:lvl2pPr marL="342900" indent="-166688">
              <a:defRPr sz="1800"/>
            </a:lvl2pPr>
            <a:lvl3pPr marL="519113" indent="-176213">
              <a:defRPr sz="1500"/>
            </a:lvl3pPr>
            <a:lvl4pPr marL="685800" indent="-166688">
              <a:defRPr sz="1350"/>
            </a:lvl4pPr>
            <a:lvl5pPr marL="862013" indent="-176213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143002"/>
            <a:ext cx="3200400" cy="4953001"/>
          </a:xfrm>
          <a:prstGeom prst="rect">
            <a:avLst/>
          </a:prstGeom>
        </p:spPr>
        <p:txBody>
          <a:bodyPr/>
          <a:lstStyle>
            <a:lvl1pPr marL="176213" indent="-176213">
              <a:defRPr sz="2100"/>
            </a:lvl1pPr>
            <a:lvl2pPr marL="342900" indent="-166688">
              <a:defRPr sz="1800"/>
            </a:lvl2pPr>
            <a:lvl3pPr marL="519113" indent="-176213">
              <a:defRPr sz="1500"/>
            </a:lvl3pPr>
            <a:lvl4pPr marL="685800" indent="-166688">
              <a:defRPr sz="1350"/>
            </a:lvl4pPr>
            <a:lvl5pPr marL="862013" indent="-176213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BFDA0B-D945-4BF3-A9FD-8F417C00E472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DRAFT FY2018 Solar Chart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0755A2-5B41-456D-BDE8-7BC0213FD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34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5B2486-E0E8-4EFE-8F88-53BFB2D1B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90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609600" y="3581400"/>
            <a:ext cx="7315200" cy="1981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7315200" cy="1981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39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65E618-A93F-4538-9017-BEF2DA87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C8F6F5-4E02-4AEA-9E42-9FB19078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73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BA9B4F-FB51-4FB7-9FE2-B2DAA9D9C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87A47-A863-4C83-982F-0FB2E06AD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0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51FC10-B463-455D-A5E5-C07FFF849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28235-33EF-4745-A250-06C79300FDFE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 FY2018 Solar Chart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7F9E548-C5C9-4C4A-A772-5B4E470EAE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8852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90B7FF-481F-4E85-BE66-FB1770BBC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5B2486-E0E8-4EFE-8F88-53BFB2D1B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1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D9EE04-827F-4139-951A-7BF5C29FD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5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E18E46-63EB-445E-B3BF-75F774A0C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70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42032C-FD19-4279-831B-F7426C072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7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0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28235-33EF-4745-A250-06C79300FDFE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 FY2018 Solar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7F9E548-C5C9-4C4A-A772-5B4E470EAE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013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FE01A-BB4C-4556-BA80-4CDC1850C0CE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 FY2018 Solar Chart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24D94C-71EA-42A9-B5E8-31A475A198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8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28235-33EF-4745-A250-06C79300FDFE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 FY2018 Solar Chart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F9E548-C5C9-4C4A-A772-5B4E470EAE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018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5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EAF82FA9-B5E1-4AB5-9F13-F98EF891A39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5226295-45DA-4502-8148-99D94B293CA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CE7D25-0421-4649-BDF7-6B185A6B29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3240"/>
            <a:ext cx="9144000" cy="9207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latin typeface="Calibr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E4D004-0A6B-4A32-94F2-367EAE2EC3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34165"/>
            <a:ext cx="9144000" cy="71437"/>
          </a:xfrm>
          <a:prstGeom prst="rect">
            <a:avLst/>
          </a:prstGeom>
          <a:solidFill>
            <a:srgbClr val="8DB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latin typeface="Calibri" pitchFamily="34" charset="0"/>
            </a:endParaRPr>
          </a:p>
        </p:txBody>
      </p:sp>
      <p:pic>
        <p:nvPicPr>
          <p:cNvPr id="27" name="Picture 6" descr="C:\Users\gendrongl\Desktop\NIH_OM_Logo_2Color.jpg">
            <a:extLst>
              <a:ext uri="{FF2B5EF4-FFF2-40B4-BE49-F238E27FC236}">
                <a16:creationId xmlns:a16="http://schemas.microsoft.com/office/drawing/2014/main" id="{ABA3F9F0-A365-4068-9771-CABDB40FB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3733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21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0" y="503238"/>
            <a:ext cx="9144000" cy="9207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0" y="6634163"/>
            <a:ext cx="9144000" cy="71437"/>
          </a:xfrm>
          <a:prstGeom prst="rect">
            <a:avLst/>
          </a:prstGeom>
          <a:solidFill>
            <a:srgbClr val="8DB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9" name="Picture 6" descr="C:\Users\gendrongl\Desktop\NIH_OM_Logo_2Color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3733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0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nitaac.nih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itaac.nih.gov/gwacs/cio-s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amp.od.nih.gov/dsaps/guides-policies-procedures" TargetMode="External"/><Relationship Id="rId2" Type="http://schemas.openxmlformats.org/officeDocument/2006/relationships/hyperlink" Target="https://www.acquisition.gov/far/part-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PAProgramBranch@od.nih.gov" TargetMode="External"/><Relationship Id="rId4" Type="http://schemas.openxmlformats.org/officeDocument/2006/relationships/hyperlink" Target="https://oamp.od.nih.gov/dsaps/bpa-progra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tasc.od.nih.gov/" TargetMode="External"/><Relationship Id="rId7" Type="http://schemas.openxmlformats.org/officeDocument/2006/relationships/hyperlink" Target="https://nihsccatalog.od.nih.gov/" TargetMode="External"/><Relationship Id="rId2" Type="http://schemas.openxmlformats.org/officeDocument/2006/relationships/hyperlink" Target="https://www.ors.od.nih.gov/sr/dvr/facility/Pages/Laboratory%20Animal%20Research%20Contract%20(LARC)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cs.olao.od.nih.gov/" TargetMode="External"/><Relationship Id="rId5" Type="http://schemas.openxmlformats.org/officeDocument/2006/relationships/hyperlink" Target="https://nihcats.olao.od.nih.gov/about.html" TargetMode="External"/><Relationship Id="rId4" Type="http://schemas.openxmlformats.org/officeDocument/2006/relationships/hyperlink" Target="https://nihbpss.olao.od.nih.gov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uy.gsa.gov/" TargetMode="External"/><Relationship Id="rId2" Type="http://schemas.openxmlformats.org/officeDocument/2006/relationships/hyperlink" Target="http://www.gs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saadvantage.gov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abuse.gov/funding/contracts-small-businesses/nida-office-acquisitions-contracting#Bidboard" TargetMode="External"/><Relationship Id="rId7" Type="http://schemas.openxmlformats.org/officeDocument/2006/relationships/hyperlink" Target="https://oamp.od.nih.gov/division-of-acquisition-policy-and-evaluation/acquisition-resources/acquisition-offices" TargetMode="External"/><Relationship Id="rId2" Type="http://schemas.openxmlformats.org/officeDocument/2006/relationships/hyperlink" Target="https://www.cancer.gov/aboutnci/contracts/opportunities/bidbo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st.nih.gov/cgi-bin/wa.exe?SUBED1=ORF-BB&amp;A=1" TargetMode="External"/><Relationship Id="rId5" Type="http://schemas.openxmlformats.org/officeDocument/2006/relationships/hyperlink" Target="https://www.nlm.nih.gov/oam/curbusopp.html" TargetMode="External"/><Relationship Id="rId4" Type="http://schemas.openxmlformats.org/officeDocument/2006/relationships/hyperlink" Target="https://www.niehs.nih.gov/about/orgchart/om/oa/bidboard/index.cf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oamp.od.nih.gov/nih-small-business-program-office/nih-hubzone-consortiu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altzgar@sba.gov" TargetMode="External"/><Relationship Id="rId7" Type="http://schemas.openxmlformats.org/officeDocument/2006/relationships/hyperlink" Target="mailto:jonathan.ferguson@nih.gov" TargetMode="External"/><Relationship Id="rId2" Type="http://schemas.openxmlformats.org/officeDocument/2006/relationships/hyperlink" Target="mailto:Shannon.Jackson@hhs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tasha.boyce@nih.gov" TargetMode="External"/><Relationship Id="rId5" Type="http://schemas.openxmlformats.org/officeDocument/2006/relationships/hyperlink" Target="mailto:wayne.berry@nih.gov" TargetMode="External"/><Relationship Id="rId4" Type="http://schemas.openxmlformats.org/officeDocument/2006/relationships/hyperlink" Target="mailto:anita.allen1@cms.hhs.gov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Artavia.Copeland@nih.gov" TargetMode="External"/><Relationship Id="rId3" Type="http://schemas.openxmlformats.org/officeDocument/2006/relationships/hyperlink" Target="mailto:scarbora@od.nih.gov" TargetMode="External"/><Relationship Id="rId7" Type="http://schemas.openxmlformats.org/officeDocument/2006/relationships/hyperlink" Target="mailto:nadrian.teclar@nih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amya.Wade@nih.gov" TargetMode="External"/><Relationship Id="rId5" Type="http://schemas.openxmlformats.org/officeDocument/2006/relationships/hyperlink" Target="mailto:Courtney.Carter@nih.gov" TargetMode="External"/><Relationship Id="rId4" Type="http://schemas.openxmlformats.org/officeDocument/2006/relationships/hyperlink" Target="mailto:Keondra.Watts@nih.gov" TargetMode="External"/><Relationship Id="rId9" Type="http://schemas.openxmlformats.org/officeDocument/2006/relationships/hyperlink" Target="mailto:Courtney.carter@nih.gov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fficeofbudget.od.nih.gov/index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A2FEA0-F016-40D2-9C93-444F75B5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5E618-A93F-4538-9017-BEF2DA87DE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A196EA-DABD-442B-B2D0-0B33C5FA3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" t="12842" r="-155" b="2212"/>
          <a:stretch/>
        </p:blipFill>
        <p:spPr>
          <a:xfrm>
            <a:off x="6558" y="2198007"/>
            <a:ext cx="9144000" cy="44662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80108B-87F2-4F7E-85A5-39D7CEA6908B}"/>
              </a:ext>
            </a:extLst>
          </p:cNvPr>
          <p:cNvSpPr txBox="1">
            <a:spLocks/>
          </p:cNvSpPr>
          <p:nvPr/>
        </p:nvSpPr>
        <p:spPr bwMode="auto">
          <a:xfrm>
            <a:off x="6558" y="884693"/>
            <a:ext cx="9144000" cy="1313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Navigating the national Institutes of health (NIH)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B19C83-A9B5-404E-90EA-268B666986D1}"/>
              </a:ext>
            </a:extLst>
          </p:cNvPr>
          <p:cNvSpPr txBox="1">
            <a:spLocks/>
          </p:cNvSpPr>
          <p:nvPr/>
        </p:nvSpPr>
        <p:spPr bwMode="auto">
          <a:xfrm>
            <a:off x="6558" y="6106886"/>
            <a:ext cx="9144000" cy="8461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 i="1" dirty="0">
                <a:solidFill>
                  <a:schemeClr val="bg1"/>
                </a:solidFill>
                <a:latin typeface="Sitka Banner" panose="02000505000000020004" pitchFamily="2" charset="0"/>
              </a:rPr>
              <a:t>Annette Owens-Scarboro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  <a:latin typeface="Sitka Banner" panose="02000505000000020004" pitchFamily="2" charset="0"/>
              </a:rPr>
              <a:t>Program Manager/HBCU Coordinator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  <a:latin typeface="Sitka Banner" panose="02000505000000020004" pitchFamily="2" charset="0"/>
              </a:rPr>
              <a:t>July 25, 2022</a:t>
            </a:r>
          </a:p>
        </p:txBody>
      </p:sp>
    </p:spTree>
    <p:extLst>
      <p:ext uri="{BB962C8B-B14F-4D97-AF65-F5344CB8AC3E}">
        <p14:creationId xmlns:p14="http://schemas.microsoft.com/office/powerpoint/2010/main" val="385408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73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Office of extramural research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CE862F-2ED3-4ADB-BF1B-08C190B37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5" y="2125133"/>
            <a:ext cx="7855422" cy="4420780"/>
          </a:xfrm>
        </p:spPr>
      </p:pic>
    </p:spTree>
    <p:extLst>
      <p:ext uri="{BB962C8B-B14F-4D97-AF65-F5344CB8AC3E}">
        <p14:creationId xmlns:p14="http://schemas.microsoft.com/office/powerpoint/2010/main" val="85807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 descr="NIH staff team includes Program Officers, Scientific Review Officers, and Grants Management Officers">
            <a:extLst>
              <a:ext uri="{FF2B5EF4-FFF2-40B4-BE49-F238E27FC236}">
                <a16:creationId xmlns:a16="http://schemas.microsoft.com/office/drawing/2014/main" id="{FA6856A6-EF42-478A-B906-6E0B9C29496D}"/>
              </a:ext>
            </a:extLst>
          </p:cNvPr>
          <p:cNvGrpSpPr>
            <a:grpSpLocks/>
          </p:cNvGrpSpPr>
          <p:nvPr/>
        </p:nvGrpSpPr>
        <p:grpSpPr bwMode="auto">
          <a:xfrm>
            <a:off x="1360367" y="2362265"/>
            <a:ext cx="6714059" cy="1472804"/>
            <a:chOff x="77616" y="2213535"/>
            <a:chExt cx="8952072" cy="1964408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CB014C6D-2A1E-4624-8CE0-1AC4927D7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697" y="2213535"/>
              <a:ext cx="2666998" cy="615763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>
              <a:spAutoFit/>
            </a:bodyPr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NIH Staff</a:t>
              </a:r>
              <a:endParaRPr lang="en-US" altLang="en-US" sz="18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D8AA0877-A84F-4C93-B612-D5D741D4B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16" y="3428387"/>
              <a:ext cx="2494833" cy="749556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500" b="1" dirty="0">
                  <a:solidFill>
                    <a:schemeClr val="accent4">
                      <a:lumMod val="75000"/>
                    </a:schemeClr>
                  </a:solidFill>
                  <a:cs typeface="Arial" panose="020B0604020202020204" pitchFamily="34" charset="0"/>
                </a:rPr>
                <a:t>Program </a:t>
              </a:r>
            </a:p>
            <a:p>
              <a:pPr algn="ctr" eaLnBrk="1" hangingPunct="1">
                <a:defRPr/>
              </a:pPr>
              <a:r>
                <a:rPr lang="en-US" altLang="en-US" sz="1500" b="1" dirty="0">
                  <a:solidFill>
                    <a:schemeClr val="accent4">
                      <a:lumMod val="75000"/>
                    </a:schemeClr>
                  </a:solidFill>
                  <a:cs typeface="Arial" panose="020B0604020202020204" pitchFamily="34" charset="0"/>
                </a:rPr>
                <a:t>Officer</a:t>
              </a:r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F1B8A8D8-EB2C-4FEE-9220-1C5215594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399" y="3047257"/>
              <a:ext cx="6019795" cy="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19A0ED99-37C6-4014-91EB-C18F42DB9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399" y="3047257"/>
              <a:ext cx="0" cy="38113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1D7A28CC-DF45-464E-976E-A64CB1752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194" y="3047257"/>
              <a:ext cx="0" cy="38113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D2CE9B38-CE0A-495B-B0E8-4654D81DB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396" y="2797934"/>
              <a:ext cx="0" cy="630453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05467578-2B88-499F-AD93-2661E47F7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698" y="3428387"/>
              <a:ext cx="2666998" cy="749556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500" b="1" dirty="0">
                  <a:solidFill>
                    <a:schemeClr val="accent4">
                      <a:lumMod val="75000"/>
                    </a:schemeClr>
                  </a:solidFill>
                  <a:cs typeface="Arial" panose="020B0604020202020204" pitchFamily="34" charset="0"/>
                </a:rPr>
                <a:t>Scientific Review Officer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9042E3D4-2526-4B55-9700-9258FC44E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494" y="3428388"/>
              <a:ext cx="2743194" cy="749555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500" b="1" dirty="0">
                  <a:solidFill>
                    <a:schemeClr val="accent4">
                      <a:lumMod val="75000"/>
                    </a:schemeClr>
                  </a:solidFill>
                  <a:cs typeface="Arial" panose="020B0604020202020204" pitchFamily="34" charset="0"/>
                </a:rPr>
                <a:t>Grants Management Officer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8EE7913-11AA-4F25-935E-675572C54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955" y="4464384"/>
            <a:ext cx="2795221" cy="17527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FF9900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59B5E-4EFA-4865-8C0E-EDE9F18A6D32}"/>
              </a:ext>
            </a:extLst>
          </p:cNvPr>
          <p:cNvSpPr txBox="1"/>
          <p:nvPr/>
        </p:nvSpPr>
        <p:spPr>
          <a:xfrm>
            <a:off x="395076" y="4461410"/>
            <a:ext cx="2963627" cy="1816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Scientist &amp; Administrator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Identifies areas of scientific need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Communicates NIH priorities to investigators and others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Manages grants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Communicates with IC Leadership  about the science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6F23DE-3EB6-4629-8077-B94D8427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21934" y="3986130"/>
            <a:ext cx="0" cy="42085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005536-CE57-46F5-BBEF-1CEFFA3C6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1761" y="4483275"/>
            <a:ext cx="2650067" cy="1752716"/>
            <a:chOff x="1095022" y="3615200"/>
            <a:chExt cx="3711220" cy="23369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962536-7B60-4615-9E07-11CBF6B92E0D}"/>
                </a:ext>
              </a:extLst>
            </p:cNvPr>
            <p:cNvSpPr/>
            <p:nvPr/>
          </p:nvSpPr>
          <p:spPr>
            <a:xfrm>
              <a:off x="1095022" y="3615200"/>
              <a:ext cx="3352795" cy="23369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rgbClr val="FF9900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B70D7B-F503-4690-A41A-15F2A489F886}"/>
                </a:ext>
              </a:extLst>
            </p:cNvPr>
            <p:cNvSpPr txBox="1"/>
            <p:nvPr/>
          </p:nvSpPr>
          <p:spPr>
            <a:xfrm>
              <a:off x="1095022" y="3623924"/>
              <a:ext cx="3696053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32160" indent="-132160">
                <a:buFont typeface="Arial" panose="020B0604020202020204" pitchFamily="34" charset="0"/>
                <a:buChar char="•"/>
                <a:defRPr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6DC1F0-E7BD-4E38-8AF0-5AC0BE5E4C5E}"/>
                </a:ext>
              </a:extLst>
            </p:cNvPr>
            <p:cNvSpPr txBox="1"/>
            <p:nvPr/>
          </p:nvSpPr>
          <p:spPr>
            <a:xfrm>
              <a:off x="1110189" y="3625852"/>
              <a:ext cx="3696053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32160" indent="-132160">
                <a:buFont typeface="Arial" panose="020B0604020202020204" pitchFamily="34" charset="0"/>
                <a:buChar char="•"/>
                <a:defRPr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 descr="Scientific Review Officer ">
            <a:extLst>
              <a:ext uri="{FF2B5EF4-FFF2-40B4-BE49-F238E27FC236}">
                <a16:creationId xmlns:a16="http://schemas.microsoft.com/office/drawing/2014/main" id="{54C7D4A7-E5CB-4262-A0E1-BD1301D64E11}"/>
              </a:ext>
            </a:extLst>
          </p:cNvPr>
          <p:cNvSpPr txBox="1"/>
          <p:nvPr/>
        </p:nvSpPr>
        <p:spPr>
          <a:xfrm>
            <a:off x="3582153" y="4586690"/>
            <a:ext cx="2303735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Scientist &amp; Administrator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Manages grant reviews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Appoints members to review groups &amp; panels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Prepares summary statements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4085FC-4E7B-4D14-9E50-43AEBF7B5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6392" y="4494159"/>
            <a:ext cx="2514596" cy="17527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FF9900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795C94-FFB0-4851-8826-1BC8E8971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86392" y="3618961"/>
            <a:ext cx="2772040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2160" indent="-13216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FF9EB1-6377-4D38-B2A6-306CE80095A9}"/>
              </a:ext>
            </a:extLst>
          </p:cNvPr>
          <p:cNvSpPr txBox="1"/>
          <p:nvPr/>
        </p:nvSpPr>
        <p:spPr>
          <a:xfrm>
            <a:off x="6264056" y="4621395"/>
            <a:ext cx="2394127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Implements the funding process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Oversees the budget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Ensures grantee compliance with NIH policies &amp; regulations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F9A097-80DA-446D-B39C-0B1ACB9A5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4853" y="3986130"/>
            <a:ext cx="0" cy="42085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06A7382-D60A-4011-8D96-0F382E7E5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88824" y="3986130"/>
            <a:ext cx="0" cy="42085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D18B0A95-246A-4CF4-9341-80A483BFB5D3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495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Interacting with NIH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956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2E5659F-8212-4CAD-8F6B-08AB9BA4655C}"/>
              </a:ext>
            </a:extLst>
          </p:cNvPr>
          <p:cNvSpPr/>
          <p:nvPr/>
        </p:nvSpPr>
        <p:spPr>
          <a:xfrm>
            <a:off x="475291" y="4645735"/>
            <a:ext cx="2919527" cy="1759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FF9900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795C94-FFB0-4851-8826-1BC8E8971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86392" y="3618961"/>
            <a:ext cx="2772040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2160" indent="-13216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AF9820-9AD1-45C5-890F-9C4D33F7C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97767" y="3620407"/>
            <a:ext cx="2772040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2160" indent="-13216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18B0A95-246A-4CF4-9341-80A483BFB5D3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6334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</a:rPr>
              <a:t>Who Should I talk to?   When?  And About What?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grpSp>
        <p:nvGrpSpPr>
          <p:cNvPr id="30" name="Group 19" descr="NIH staff team includes Program Officers, Scientific Review Officers, and Grants Management Officers">
            <a:extLst>
              <a:ext uri="{FF2B5EF4-FFF2-40B4-BE49-F238E27FC236}">
                <a16:creationId xmlns:a16="http://schemas.microsoft.com/office/drawing/2014/main" id="{3B6A09D4-D167-44C7-BBA8-592CAE6027DD}"/>
              </a:ext>
            </a:extLst>
          </p:cNvPr>
          <p:cNvGrpSpPr>
            <a:grpSpLocks/>
          </p:cNvGrpSpPr>
          <p:nvPr/>
        </p:nvGrpSpPr>
        <p:grpSpPr bwMode="auto">
          <a:xfrm>
            <a:off x="1473313" y="2299390"/>
            <a:ext cx="6515090" cy="1678514"/>
            <a:chOff x="342900" y="2213535"/>
            <a:chExt cx="8686780" cy="2238781"/>
          </a:xfrm>
        </p:grpSpPr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104C0F25-3648-4929-8686-D3E65055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698" y="2213535"/>
              <a:ext cx="2666998" cy="615763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>
              <a:spAutoFit/>
            </a:bodyPr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b="1" dirty="0">
                  <a:solidFill>
                    <a:schemeClr val="accent1"/>
                  </a:solidFill>
                  <a:latin typeface="+mj-lt"/>
                </a:rPr>
                <a:t>NIH People</a:t>
              </a:r>
              <a:endParaRPr lang="en-US" altLang="en-US" sz="18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id="{9F39E57E-947A-44E7-A7A8-30C458C25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" y="3428387"/>
              <a:ext cx="2666998" cy="749556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5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Program Officer</a:t>
              </a:r>
            </a:p>
          </p:txBody>
        </p:sp>
        <p:sp>
          <p:nvSpPr>
            <p:cNvPr id="38" name="Line 11">
              <a:extLst>
                <a:ext uri="{FF2B5EF4-FFF2-40B4-BE49-F238E27FC236}">
                  <a16:creationId xmlns:a16="http://schemas.microsoft.com/office/drawing/2014/main" id="{1CE7E9AB-83F5-4839-B958-D6AC618B8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399" y="3047257"/>
              <a:ext cx="6019795" cy="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9" name="Line 13">
              <a:extLst>
                <a:ext uri="{FF2B5EF4-FFF2-40B4-BE49-F238E27FC236}">
                  <a16:creationId xmlns:a16="http://schemas.microsoft.com/office/drawing/2014/main" id="{A0317ED8-2AFD-4374-B80E-7F5B683D0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399" y="3047257"/>
              <a:ext cx="0" cy="38113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EDDD1EFF-65DA-4916-A0D2-E95970C0C2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194" y="3047257"/>
              <a:ext cx="0" cy="381130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41" name="Line 15">
              <a:extLst>
                <a:ext uri="{FF2B5EF4-FFF2-40B4-BE49-F238E27FC236}">
                  <a16:creationId xmlns:a16="http://schemas.microsoft.com/office/drawing/2014/main" id="{EFD0AD75-68B2-433D-B663-6EDA07FEC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396" y="2797934"/>
              <a:ext cx="0" cy="630453"/>
            </a:xfrm>
            <a:prstGeom prst="line">
              <a:avLst/>
            </a:prstGeom>
            <a:ln w="19050"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45" name="Text Box 8">
              <a:extLst>
                <a:ext uri="{FF2B5EF4-FFF2-40B4-BE49-F238E27FC236}">
                  <a16:creationId xmlns:a16="http://schemas.microsoft.com/office/drawing/2014/main" id="{E7D672D0-E6CC-4110-B54D-545EDA6E5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698" y="3428387"/>
              <a:ext cx="2666998" cy="749556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5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Scientific Review Officer</a:t>
              </a:r>
            </a:p>
          </p:txBody>
        </p:sp>
        <p:sp>
          <p:nvSpPr>
            <p:cNvPr id="46" name="Text Box 8">
              <a:extLst>
                <a:ext uri="{FF2B5EF4-FFF2-40B4-BE49-F238E27FC236}">
                  <a16:creationId xmlns:a16="http://schemas.microsoft.com/office/drawing/2014/main" id="{8E95A31F-CADC-493B-8213-BB4A77275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6495" y="3428388"/>
              <a:ext cx="2743185" cy="1023928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5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Grants Management Officer 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EBD43B-B9D3-45E3-81A2-DDB502B75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54943" y="3977904"/>
            <a:ext cx="0" cy="55321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FA90C49-182A-48EC-937B-430B28F6C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54248" y="4018787"/>
            <a:ext cx="0" cy="55321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7FAA9B5-ACBB-41DF-B6B8-448FD2B5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70941" y="4059670"/>
            <a:ext cx="0" cy="51233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TextBox 49" descr="Contact Program Officer before applying">
            <a:extLst>
              <a:ext uri="{FF2B5EF4-FFF2-40B4-BE49-F238E27FC236}">
                <a16:creationId xmlns:a16="http://schemas.microsoft.com/office/drawing/2014/main" id="{E64A6FE7-821B-4C0A-8C39-ACF02D3EF0FD}"/>
              </a:ext>
            </a:extLst>
          </p:cNvPr>
          <p:cNvSpPr txBox="1"/>
          <p:nvPr/>
        </p:nvSpPr>
        <p:spPr>
          <a:xfrm>
            <a:off x="401346" y="4645735"/>
            <a:ext cx="3072217" cy="1611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Before applying discuss</a:t>
            </a:r>
          </a:p>
          <a:p>
            <a:pPr marL="347663" lvl="1" indent="-214313"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Concept paper aims &amp; fit with NIH priorities</a:t>
            </a:r>
          </a:p>
          <a:p>
            <a:pPr marL="347663" lvl="1" indent="-214313"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Appropriate funding mechanism</a:t>
            </a:r>
          </a:p>
          <a:p>
            <a:pPr marL="347663" lvl="1" indent="-214313"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Responsiveness to review criteria</a:t>
            </a:r>
          </a:p>
          <a:p>
            <a:pPr marL="347663" lvl="1" indent="-214313"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Review to discuss next steps</a:t>
            </a:r>
          </a:p>
        </p:txBody>
      </p:sp>
      <p:grpSp>
        <p:nvGrpSpPr>
          <p:cNvPr id="52" name="Group 51" descr="Contact Scientific Review Officer between application submission and review">
            <a:extLst>
              <a:ext uri="{FF2B5EF4-FFF2-40B4-BE49-F238E27FC236}">
                <a16:creationId xmlns:a16="http://schemas.microsoft.com/office/drawing/2014/main" id="{8E7BD254-9615-4D39-88FD-E7815E0F572E}"/>
              </a:ext>
            </a:extLst>
          </p:cNvPr>
          <p:cNvGrpSpPr/>
          <p:nvPr/>
        </p:nvGrpSpPr>
        <p:grpSpPr>
          <a:xfrm>
            <a:off x="3547508" y="4645735"/>
            <a:ext cx="2688167" cy="1767118"/>
            <a:chOff x="4412377" y="3673558"/>
            <a:chExt cx="3584222" cy="235615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C3EA899-6651-4632-8784-F5279AF70848}"/>
                </a:ext>
              </a:extLst>
            </p:cNvPr>
            <p:cNvGrpSpPr/>
            <p:nvPr/>
          </p:nvGrpSpPr>
          <p:grpSpPr>
            <a:xfrm>
              <a:off x="4412377" y="3673558"/>
              <a:ext cx="3584222" cy="2336955"/>
              <a:chOff x="1041666" y="3615200"/>
              <a:chExt cx="3764576" cy="2336955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BC227DF-E29E-418B-959D-5E2BFEF81648}"/>
                  </a:ext>
                </a:extLst>
              </p:cNvPr>
              <p:cNvSpPr/>
              <p:nvPr/>
            </p:nvSpPr>
            <p:spPr>
              <a:xfrm>
                <a:off x="1041666" y="3615200"/>
                <a:ext cx="3521501" cy="233695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n>
                    <a:solidFill>
                      <a:srgbClr val="FF9900"/>
                    </a:solidFill>
                  </a:ln>
                  <a:noFill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D45C3ED-CDE1-4524-AEDC-2003F08C1158}"/>
                  </a:ext>
                </a:extLst>
              </p:cNvPr>
              <p:cNvSpPr txBox="1"/>
              <p:nvPr/>
            </p:nvSpPr>
            <p:spPr>
              <a:xfrm>
                <a:off x="1095022" y="3623924"/>
                <a:ext cx="3696053" cy="40862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32160" indent="-132160">
                  <a:buFont typeface="Arial" panose="020B0604020202020204" pitchFamily="34" charset="0"/>
                  <a:buChar char="•"/>
                  <a:defRPr/>
                </a:pP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8BCF249-847F-479E-86D1-DE5CADA1D218}"/>
                  </a:ext>
                </a:extLst>
              </p:cNvPr>
              <p:cNvSpPr txBox="1"/>
              <p:nvPr/>
            </p:nvSpPr>
            <p:spPr>
              <a:xfrm>
                <a:off x="1110189" y="3625852"/>
                <a:ext cx="3696053" cy="40862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32160" indent="-132160">
                  <a:buFont typeface="Arial" panose="020B0604020202020204" pitchFamily="34" charset="0"/>
                  <a:buChar char="•"/>
                  <a:defRPr/>
                </a:pP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98562E7-D7AB-46E1-9D63-6AC9146FDBC7}"/>
                </a:ext>
              </a:extLst>
            </p:cNvPr>
            <p:cNvSpPr txBox="1"/>
            <p:nvPr/>
          </p:nvSpPr>
          <p:spPr>
            <a:xfrm>
              <a:off x="4517370" y="3680354"/>
              <a:ext cx="3048729" cy="2349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2160" indent="-132160"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After application is assigned to a review committee until review is complete to discuss:</a:t>
              </a:r>
            </a:p>
            <a:p>
              <a:pPr marL="347663" lvl="1" indent="-214313">
                <a:spcAft>
                  <a:spcPts val="45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Review committee selection</a:t>
              </a:r>
            </a:p>
            <a:p>
              <a:pPr marL="347663" lvl="1" indent="-214313">
                <a:spcAft>
                  <a:spcPts val="45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Missing info</a:t>
              </a:r>
            </a:p>
            <a:p>
              <a:pPr marL="347663" lvl="1" indent="-214313">
                <a:spcAft>
                  <a:spcPts val="450"/>
                </a:spcAft>
                <a:buFont typeface="Courier New" panose="02070309020205020404" pitchFamily="49" charset="0"/>
                <a:buChar char="o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Supplemental info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56BBD387-2497-4A20-A603-F488B313BC5F}"/>
              </a:ext>
            </a:extLst>
          </p:cNvPr>
          <p:cNvSpPr/>
          <p:nvPr/>
        </p:nvSpPr>
        <p:spPr>
          <a:xfrm>
            <a:off x="6303590" y="4645735"/>
            <a:ext cx="2514596" cy="17527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FF9900"/>
                </a:solidFill>
              </a:ln>
              <a:noFill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B264FEE-85ED-42E6-A0C8-89D5CE92BDDF}"/>
              </a:ext>
            </a:extLst>
          </p:cNvPr>
          <p:cNvSpPr txBox="1"/>
          <p:nvPr/>
        </p:nvSpPr>
        <p:spPr>
          <a:xfrm>
            <a:off x="6375348" y="4793688"/>
            <a:ext cx="2394127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Before or after review to discuss:</a:t>
            </a:r>
          </a:p>
          <a:p>
            <a:pPr marL="338138" lvl="1" indent="-214313"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NIH grants policy</a:t>
            </a:r>
          </a:p>
          <a:p>
            <a:pPr marL="338138" lvl="1" indent="-214313"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marL="338138" lvl="1" indent="-214313"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Change of institutions</a:t>
            </a:r>
          </a:p>
          <a:p>
            <a:pPr marL="338138" lvl="1" indent="-214313"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Grant start dates</a:t>
            </a:r>
          </a:p>
        </p:txBody>
      </p:sp>
    </p:spTree>
    <p:extLst>
      <p:ext uri="{BB962C8B-B14F-4D97-AF65-F5344CB8AC3E}">
        <p14:creationId xmlns:p14="http://schemas.microsoft.com/office/powerpoint/2010/main" val="301221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E6F4F54-26CC-4AAA-8F58-360C51A0E471}"/>
              </a:ext>
            </a:extLst>
          </p:cNvPr>
          <p:cNvGraphicFramePr/>
          <p:nvPr/>
        </p:nvGraphicFramePr>
        <p:xfrm>
          <a:off x="1028700" y="2362200"/>
          <a:ext cx="7086600" cy="4250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594BA0-503D-4BEC-B425-3EABEDB4F22E}"/>
              </a:ext>
            </a:extLst>
          </p:cNvPr>
          <p:cNvSpPr txBox="1"/>
          <p:nvPr/>
        </p:nvSpPr>
        <p:spPr>
          <a:xfrm>
            <a:off x="4191000" y="3728208"/>
            <a:ext cx="106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Located in NIH, Office of the Director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Works with small businesses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5B5D80-A3D0-4B8F-9F81-335B0C8C5684}"/>
              </a:ext>
            </a:extLst>
          </p:cNvPr>
          <p:cNvSpPr txBox="1">
            <a:spLocks/>
          </p:cNvSpPr>
          <p:nvPr/>
        </p:nvSpPr>
        <p:spPr bwMode="auto">
          <a:xfrm>
            <a:off x="0" y="987215"/>
            <a:ext cx="9144000" cy="767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NIH Small Business Program Office vs.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NIH SBIR/STTR Office</a:t>
            </a:r>
          </a:p>
        </p:txBody>
      </p:sp>
    </p:spTree>
    <p:extLst>
      <p:ext uri="{BB962C8B-B14F-4D97-AF65-F5344CB8AC3E}">
        <p14:creationId xmlns:p14="http://schemas.microsoft.com/office/powerpoint/2010/main" val="303286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73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NIH Organizational Structure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2EFBF3-5C54-46BE-B4EE-94537A6ED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2702648"/>
            <a:ext cx="9077325" cy="3281075"/>
          </a:xfrm>
        </p:spPr>
      </p:pic>
    </p:spTree>
    <p:extLst>
      <p:ext uri="{BB962C8B-B14F-4D97-AF65-F5344CB8AC3E}">
        <p14:creationId xmlns:p14="http://schemas.microsoft.com/office/powerpoint/2010/main" val="394489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73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Office of intramural Research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2FBB03-07EA-47B9-9DFB-F608E1927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34" y="1661676"/>
            <a:ext cx="5636400" cy="4943660"/>
          </a:xfrm>
        </p:spPr>
      </p:pic>
    </p:spTree>
    <p:extLst>
      <p:ext uri="{BB962C8B-B14F-4D97-AF65-F5344CB8AC3E}">
        <p14:creationId xmlns:p14="http://schemas.microsoft.com/office/powerpoint/2010/main" val="362139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73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NIH Organizational Structure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B0E41D-742A-45EC-B8EE-89321EB96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2863762"/>
            <a:ext cx="9001125" cy="2805668"/>
          </a:xfrm>
        </p:spPr>
      </p:pic>
    </p:spTree>
    <p:extLst>
      <p:ext uri="{BB962C8B-B14F-4D97-AF65-F5344CB8AC3E}">
        <p14:creationId xmlns:p14="http://schemas.microsoft.com/office/powerpoint/2010/main" val="119876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73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Office of Science policy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4BCBBF-E8E5-431F-8515-4F3C3421C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05" y="1689766"/>
            <a:ext cx="5884190" cy="4927792"/>
          </a:xfrm>
        </p:spPr>
      </p:pic>
    </p:spTree>
    <p:extLst>
      <p:ext uri="{BB962C8B-B14F-4D97-AF65-F5344CB8AC3E}">
        <p14:creationId xmlns:p14="http://schemas.microsoft.com/office/powerpoint/2010/main" val="9110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87215"/>
            <a:ext cx="9144000" cy="6238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NIH Contracting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FAC186-AF09-45C6-A0F2-48043D814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5" y="2062525"/>
            <a:ext cx="8052309" cy="4253607"/>
          </a:xfrm>
        </p:spPr>
      </p:pic>
    </p:spTree>
    <p:extLst>
      <p:ext uri="{BB962C8B-B14F-4D97-AF65-F5344CB8AC3E}">
        <p14:creationId xmlns:p14="http://schemas.microsoft.com/office/powerpoint/2010/main" val="113532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87215"/>
            <a:ext cx="9144000" cy="6238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NIH guide for grants and contract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CBA57-BD62-4395-AFE8-07DF545F8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2350893"/>
            <a:ext cx="8538317" cy="4007573"/>
          </a:xfrm>
        </p:spPr>
      </p:pic>
    </p:spTree>
    <p:extLst>
      <p:ext uri="{BB962C8B-B14F-4D97-AF65-F5344CB8AC3E}">
        <p14:creationId xmlns:p14="http://schemas.microsoft.com/office/powerpoint/2010/main" val="149275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17656E-660D-4020-A1E6-456D46488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0" y="2123234"/>
            <a:ext cx="7807480" cy="4439036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73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Who Are We? The </a:t>
            </a:r>
            <a:r>
              <a:rPr lang="en-US" sz="32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nih</a:t>
            </a: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!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544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i="0" dirty="0">
                <a:solidFill>
                  <a:schemeClr val="bg1"/>
                </a:solidFill>
                <a:effectLst/>
                <a:latin typeface="Sitka Banner" panose="02000505000000020004" pitchFamily="2" charset="0"/>
              </a:rPr>
              <a:t>OALM HIERARCHICAL STRUCTURE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14F9B6-7759-4563-BBF1-901255D89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51" y="1752600"/>
            <a:ext cx="6717583" cy="5026896"/>
          </a:xfrm>
        </p:spPr>
      </p:pic>
    </p:spTree>
    <p:extLst>
      <p:ext uri="{BB962C8B-B14F-4D97-AF65-F5344CB8AC3E}">
        <p14:creationId xmlns:p14="http://schemas.microsoft.com/office/powerpoint/2010/main" val="192870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A62CB7-A26B-4CE1-8D15-4B6A5B5B0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4097" y="2354732"/>
            <a:ext cx="4113272" cy="2757343"/>
          </a:xfrm>
          <a:prstGeom prst="roundRect">
            <a:avLst/>
          </a:prstGeom>
          <a:solidFill>
            <a:srgbClr val="61D6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NATIONAL INSTITUTES OF HEALTH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OFFICE OF ACQUISITION AND LOGISTICS MANAGEMENT (OALM)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Sitka Banner" panose="02000505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Diane J. Frasier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Head of the Contracting Activity, NIH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$7.90B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Sitka Banner" panose="02000505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COAC: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Contracts: $2.51B &amp; Non-R&amp;D Contracts: $5.00B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Sitka Banner" panose="02000505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DELEGATED: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Purchase Card: $274M; Delivery/Task Orders &amp; Purchase Orders: $88M; BPA Calls: $25M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D07441-E325-4D5C-B24D-FEB4AEE03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2605" y="1104716"/>
            <a:ext cx="3224191" cy="1172041"/>
          </a:xfrm>
          <a:prstGeom prst="roundRect">
            <a:avLst/>
          </a:prstGeom>
          <a:solidFill>
            <a:srgbClr val="61D6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National Heart Lung &amp; Blood Institute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(NHLBI, NIAMS, CSR, NIDCR, NIBIB, NHGRI)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$123M &amp; Non-R&amp;D $655M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$779M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Ann Gawalt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65E427-25BF-46D0-9474-906052B44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664" y="5178949"/>
            <a:ext cx="3181857" cy="1622575"/>
          </a:xfrm>
          <a:prstGeom prst="roundRect">
            <a:avLst/>
          </a:prstGeom>
          <a:solidFill>
            <a:srgbClr val="61D6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Office of Logistics &amp; Acquisition Operations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(OLAO, NINR, NEI, ORS, NIDCD, NIGMS,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OD, NITAAC)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$.723M &amp; Non-R&amp;D $1.11B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$1.12B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Darnese Wilkerson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NITAAC: $401M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Acting: Brian Goodger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594FA8-D1C7-473D-B4E4-B025D9AB5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" y="2774468"/>
            <a:ext cx="2375446" cy="1163426"/>
          </a:xfrm>
          <a:prstGeom prst="roundRect">
            <a:avLst/>
          </a:prstGeom>
          <a:solidFill>
            <a:srgbClr val="61D6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National Cancer Institute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(NCI, NCCIH)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$957M &amp; Non-R&amp;D $345M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$1.30B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Francine Hemphill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3AE641-CB7E-45AF-BB47-E3C29B6E3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651" y="1290363"/>
            <a:ext cx="2375446" cy="1251918"/>
          </a:xfrm>
          <a:prstGeom prst="roundRect">
            <a:avLst/>
          </a:prstGeom>
          <a:solidFill>
            <a:srgbClr val="61D6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National Institute on Drug Abuse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(NIDA, NINDS, NIMH, NIA, NCATS)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$190M &amp; Non-R&amp;D $549M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$739M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Christopher Belt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D187BF-C2ED-487C-8A96-A3A5EB8F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" y="4125137"/>
            <a:ext cx="2375446" cy="1016607"/>
          </a:xfrm>
          <a:prstGeom prst="roundRect">
            <a:avLst/>
          </a:prstGeom>
          <a:solidFill>
            <a:srgbClr val="61D6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Clinical Center (CC)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$1.29M &amp; Non-R&amp;D $246M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$247M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Susan Nsangou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6597B47-3E19-49DF-8230-9D12E7E5C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131" y="5183619"/>
            <a:ext cx="2375446" cy="1342989"/>
          </a:xfrm>
          <a:prstGeom prst="roundRect">
            <a:avLst/>
          </a:prstGeom>
          <a:solidFill>
            <a:srgbClr val="61D6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National Institute of Environmental Health Sciences (NIEHS)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$84M &amp; Non-R&amp;D $76M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$160M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Melissa Gentry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7A3ED8-FED7-44C0-83B3-174AA7F8A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9304" y="1264106"/>
            <a:ext cx="2375445" cy="1251918"/>
          </a:xfrm>
          <a:prstGeom prst="roundRect">
            <a:avLst/>
          </a:prstGeom>
          <a:solidFill>
            <a:srgbClr val="61D6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National Institute of Allergy &amp; Infectious Diseases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(NIAID, HHS Biodefense)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$1.07B &amp; Non-R&amp;D $305M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$1.37B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Charles Grewe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8B3534-9EC2-496B-B14F-F5FB69082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9819" y="2703396"/>
            <a:ext cx="2346439" cy="1354521"/>
          </a:xfrm>
          <a:prstGeom prst="roundRect">
            <a:avLst/>
          </a:prstGeom>
          <a:solidFill>
            <a:srgbClr val="61D6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Office of Research Facilities (ORF)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All NIH Facilities Related to Acquisitions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$0M &amp; Non-R&amp;D $481M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$481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Kala Shankar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BB01A4-C70E-4358-8F7E-35B146ACD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6850" y="4256196"/>
            <a:ext cx="2392378" cy="1016607"/>
          </a:xfrm>
          <a:prstGeom prst="roundRect">
            <a:avLst/>
          </a:prstGeom>
          <a:solidFill>
            <a:srgbClr val="61D6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National Library of Medicine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(NLM, CIT, OD)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$1M &amp; Non-R&amp;D $602M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$603M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Dan Hartinger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C0E75E-F866-492A-A592-8954525E9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3609" y="5412369"/>
            <a:ext cx="2447844" cy="1342990"/>
          </a:xfrm>
          <a:prstGeom prst="roundRect">
            <a:avLst/>
          </a:prstGeom>
          <a:solidFill>
            <a:srgbClr val="61D6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National Institute of Child Health &amp; Human Development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(NICHD, NIAAA, FIC, NIDDK, NIMHD)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R&amp;D $84M &amp; Non-R&amp;D $227M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Total: $311M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Sitka Banner" panose="02000505000000020004" pitchFamily="2" charset="0"/>
              </a:rPr>
              <a:t>Marlene Mireles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B650689-EA32-4E4A-B6BA-61AE4732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F7DFB16-5E83-4D08-A628-1934519F85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C77107E-E191-423B-A830-60C9F4360197}"/>
              </a:ext>
            </a:extLst>
          </p:cNvPr>
          <p:cNvSpPr txBox="1">
            <a:spLocks/>
          </p:cNvSpPr>
          <p:nvPr/>
        </p:nvSpPr>
        <p:spPr bwMode="auto">
          <a:xfrm>
            <a:off x="0" y="309279"/>
            <a:ext cx="9144000" cy="6807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FY2021 NIH Acquisition Organization COACS </a:t>
            </a:r>
            <a:r>
              <a:rPr lang="en-US" sz="28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SolAR</a:t>
            </a:r>
            <a:r>
              <a:rPr lang="en-US" sz="28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154411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 descr="text box&#10;&#10;Head of the Contracting Activity (HCA) – Total $7.616B: COAC – R&amp;D $2.584B; Non-R&amp;D $4.597B. Delegated: P-CARDS = $237M (includes credits). DELEGATED $199.3M (DO/TOs &amp; POs $102.5M + BPA Calls $96.8M).&#10;**ORF – Leases (PSC X1**) = $132M. This figure is included in the ORF Non-R&amp;D Total of $560M.&#10;"/>
          <p:cNvSpPr txBox="1">
            <a:spLocks/>
          </p:cNvSpPr>
          <p:nvPr/>
        </p:nvSpPr>
        <p:spPr bwMode="auto">
          <a:xfrm>
            <a:off x="393271" y="6398719"/>
            <a:ext cx="8219931" cy="91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9350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033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800" b="1" dirty="0">
                <a:solidFill>
                  <a:srgbClr val="2F2B20"/>
                </a:solidFill>
                <a:latin typeface="Calibri"/>
              </a:rPr>
              <a:t>Head of the Contracting Activity (HCA) – Total $7.90B: COAC – R&amp;D $2.51B; Non-R&amp;D $5.00B. Delegated: P-CARDS = $273M (includes credits). DELEGATED $113M (DO/TOs &amp; POs $88M + BPA Calls $25M).</a:t>
            </a:r>
          </a:p>
          <a:p>
            <a:pPr lvl="0" algn="ctr">
              <a:defRPr/>
            </a:pPr>
            <a:r>
              <a:rPr lang="en-US" sz="800" b="1" dirty="0">
                <a:solidFill>
                  <a:srgbClr val="2F2B20"/>
                </a:solidFill>
                <a:latin typeface="Calibri"/>
              </a:rPr>
              <a:t>**ORF – Leases (PSC X1**) = $80M. This figure is included in the ORF Non-R&amp;D Total of $481M.</a:t>
            </a:r>
          </a:p>
        </p:txBody>
      </p:sp>
      <p:sp>
        <p:nvSpPr>
          <p:cNvPr id="4" name="Slide Number Placeholder 3" descr="58">
            <a:extLst>
              <a:ext uri="{FF2B5EF4-FFF2-40B4-BE49-F238E27FC236}">
                <a16:creationId xmlns:a16="http://schemas.microsoft.com/office/drawing/2014/main" id="{1809527A-0C1D-44F0-9C4B-DCDF6B5C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 descr="chart 11.1" title="text box"/>
          <p:cNvSpPr txBox="1"/>
          <p:nvPr/>
        </p:nvSpPr>
        <p:spPr>
          <a:xfrm>
            <a:off x="8382000" y="661747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Chart 11.1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4C02DEF5-8496-47B0-92A1-7FFB3A137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497010"/>
              </p:ext>
            </p:extLst>
          </p:nvPr>
        </p:nvGraphicFramePr>
        <p:xfrm>
          <a:off x="786542" y="2134215"/>
          <a:ext cx="7433388" cy="426649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4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1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COACs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IC</a:t>
                      </a:r>
                      <a:r>
                        <a:rPr lang="en-US" sz="1100" baseline="0" dirty="0"/>
                        <a:t> Customers</a:t>
                      </a:r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R&amp;D Total Obligations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Non-R&amp;D Total Obligations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TOTAL R&amp;D and </a:t>
                      </a:r>
                    </a:p>
                    <a:p>
                      <a:pPr algn="ctr"/>
                      <a:r>
                        <a:rPr lang="en-US" sz="1100" dirty="0"/>
                        <a:t>Non-R&amp;D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CC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CC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$1.29M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$246M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$247M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NCI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NCI and </a:t>
                      </a:r>
                      <a:r>
                        <a:rPr lang="en-US" sz="1100" baseline="0" dirty="0">
                          <a:solidFill>
                            <a:srgbClr val="0000FF"/>
                          </a:solidFill>
                        </a:rPr>
                        <a:t>NCCIH</a:t>
                      </a:r>
                      <a:endParaRPr lang="en-US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$957M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$345M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$1.30B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9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NHLBI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NHLBI,</a:t>
                      </a:r>
                      <a:r>
                        <a:rPr lang="en-US" sz="1100" baseline="0" dirty="0">
                          <a:solidFill>
                            <a:srgbClr val="0000FF"/>
                          </a:solidFill>
                        </a:rPr>
                        <a:t> CSR, NIAMS, NIDCR, NIBIB, and NHGRI</a:t>
                      </a:r>
                      <a:endParaRPr lang="en-US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$123M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$655M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$779M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NIAID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NIAID, and HHS BIODEFENSE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$1.07B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$305M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$1.37B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NICHD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NICHD, NIAAA, FIC, NIDDK, and NIMHD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$84M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$227M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$311M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6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NIDA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NIDA, NINDS, NIMH,</a:t>
                      </a:r>
                      <a:r>
                        <a:rPr lang="en-US" sz="1100" baseline="0" dirty="0">
                          <a:solidFill>
                            <a:srgbClr val="0000FF"/>
                          </a:solidFill>
                        </a:rPr>
                        <a:t> NIA, and NCATS</a:t>
                      </a:r>
                      <a:endParaRPr lang="en-US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$190M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$549M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$739M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NIEHS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NIEHS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$84M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$76M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$160M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7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1" dirty="0"/>
                        <a:t>NLM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NLM, CIT, NIH-OD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$1M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$602M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$603M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OLAO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- NITAAC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OLAO [NITAAC: Services all NIH &amp; OLAO: NIH Wide Vehicle Branch], NEI, NIDCD, NIGMS, ORS, NIH-OD, and NINR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$.723M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$0M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$1.11B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$401M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$1.12B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$401M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2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**ORF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ORF and ALL NIH FACILITIES RELATED ACQUISITIONS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$481M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$481M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D5054FA4-D36E-424B-92CB-2659EBE6615D}"/>
              </a:ext>
            </a:extLst>
          </p:cNvPr>
          <p:cNvSpPr txBox="1">
            <a:spLocks/>
          </p:cNvSpPr>
          <p:nvPr/>
        </p:nvSpPr>
        <p:spPr bwMode="auto">
          <a:xfrm>
            <a:off x="-68763" y="896868"/>
            <a:ext cx="9144000" cy="6489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FY2021 Breakdown of Solar chart</a:t>
            </a:r>
          </a:p>
        </p:txBody>
      </p:sp>
    </p:spTree>
    <p:extLst>
      <p:ext uri="{BB962C8B-B14F-4D97-AF65-F5344CB8AC3E}">
        <p14:creationId xmlns:p14="http://schemas.microsoft.com/office/powerpoint/2010/main" val="3120397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408715" y="2266222"/>
            <a:ext cx="6934200" cy="4495800"/>
          </a:xfrm>
        </p:spPr>
        <p:txBody>
          <a:bodyPr>
            <a:normAutofit/>
          </a:bodyPr>
          <a:lstStyle/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Clearinghouse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Collection/Analysis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Logistical and Management Support  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 Research</a:t>
            </a:r>
          </a:p>
          <a:p>
            <a:pPr marL="466725" lvl="1" indent="-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Awareness Programs</a:t>
            </a:r>
          </a:p>
          <a:p>
            <a:pPr marL="457200" lvl="1" indent="0">
              <a:buClr>
                <a:srgbClr val="800080"/>
              </a:buClr>
              <a:buNone/>
            </a:pPr>
            <a:endParaRPr lang="en-US" altLang="en-US" sz="2400" dirty="0"/>
          </a:p>
          <a:p>
            <a:pPr lvl="1"/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pic>
        <p:nvPicPr>
          <p:cNvPr id="7" name="Picture 2" descr="Image result for training">
            <a:extLst>
              <a:ext uri="{FF2B5EF4-FFF2-40B4-BE49-F238E27FC236}">
                <a16:creationId xmlns:a16="http://schemas.microsoft.com/office/drawing/2014/main" id="{E19A8BC0-2F27-44F8-88A0-9CF6A66C4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-802" r="38865" b="802"/>
          <a:stretch/>
        </p:blipFill>
        <p:spPr bwMode="auto">
          <a:xfrm>
            <a:off x="255498" y="2266222"/>
            <a:ext cx="3862376" cy="41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0B9ADC-1A69-4CCD-9322-582B2DB91676}"/>
              </a:ext>
            </a:extLst>
          </p:cNvPr>
          <p:cNvSpPr txBox="1">
            <a:spLocks/>
          </p:cNvSpPr>
          <p:nvPr/>
        </p:nvSpPr>
        <p:spPr bwMode="auto">
          <a:xfrm>
            <a:off x="0" y="896867"/>
            <a:ext cx="9144000" cy="6380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What </a:t>
            </a:r>
            <a:r>
              <a:rPr lang="en-US" sz="36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Nih</a:t>
            </a:r>
            <a:r>
              <a:rPr lang="en-US" sz="36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buys: Services</a:t>
            </a:r>
          </a:p>
        </p:txBody>
      </p:sp>
    </p:spTree>
    <p:extLst>
      <p:ext uri="{BB962C8B-B14F-4D97-AF65-F5344CB8AC3E}">
        <p14:creationId xmlns:p14="http://schemas.microsoft.com/office/powerpoint/2010/main" val="136278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38408" y="2160740"/>
            <a:ext cx="6934200" cy="4495800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800080"/>
              </a:buClr>
              <a:buNone/>
            </a:pPr>
            <a:endParaRPr lang="en-US" altLang="en-US" sz="2400" dirty="0"/>
          </a:p>
          <a:p>
            <a:pPr lvl="1"/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6B1D6-FF83-4703-8C79-B3ADE013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25" y="2228423"/>
            <a:ext cx="3977866" cy="38941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041F66-7A73-44C9-AF0A-348B024CDCC4}"/>
              </a:ext>
            </a:extLst>
          </p:cNvPr>
          <p:cNvSpPr/>
          <p:nvPr/>
        </p:nvSpPr>
        <p:spPr>
          <a:xfrm>
            <a:off x="4533370" y="2306115"/>
            <a:ext cx="433525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50000"/>
              <a:defRPr/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contract obligations </a:t>
            </a:r>
          </a:p>
          <a:p>
            <a:pPr lvl="1">
              <a:buSzPct val="50000"/>
              <a:defRPr/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from:</a:t>
            </a:r>
          </a:p>
          <a:p>
            <a:pPr lvl="1">
              <a:buSzPct val="50000"/>
              <a:defRPr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8892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Clinical Trials</a:t>
            </a:r>
          </a:p>
          <a:p>
            <a:pPr marL="914400" lvl="1" indent="-28892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Pharmacological studies</a:t>
            </a:r>
          </a:p>
          <a:p>
            <a:pPr marL="914400" lvl="1" indent="-28892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Genetics and Biology</a:t>
            </a:r>
          </a:p>
          <a:p>
            <a:pPr marL="914400" lvl="1" indent="-28892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</a:p>
          <a:p>
            <a:pPr marL="914400" lvl="1" indent="-28892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Vaccine Development and Testing</a:t>
            </a:r>
          </a:p>
          <a:p>
            <a:pPr marL="914400" lvl="1" indent="-288925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Environmental Research</a:t>
            </a:r>
            <a:r>
              <a:rPr lang="en-US" sz="2200" dirty="0">
                <a:solidFill>
                  <a:prstClr val="white"/>
                </a:solidFill>
                <a:latin typeface="Sitka Banner" panose="02000505000000020004" pitchFamily="2" charset="0"/>
              </a:rPr>
              <a:t>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A92DE8-A6FD-4FA5-A070-72A0EAC0CB87}"/>
              </a:ext>
            </a:extLst>
          </p:cNvPr>
          <p:cNvSpPr txBox="1">
            <a:spLocks/>
          </p:cNvSpPr>
          <p:nvPr/>
        </p:nvSpPr>
        <p:spPr bwMode="auto">
          <a:xfrm>
            <a:off x="0" y="987195"/>
            <a:ext cx="9144000" cy="6395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What </a:t>
            </a:r>
            <a:r>
              <a:rPr lang="en-US" sz="30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Nih</a:t>
            </a:r>
            <a:r>
              <a:rPr lang="en-US" sz="30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buys: Research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347035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A92DE8-A6FD-4FA5-A070-72A0EAC0CB87}"/>
              </a:ext>
            </a:extLst>
          </p:cNvPr>
          <p:cNvSpPr txBox="1">
            <a:spLocks/>
          </p:cNvSpPr>
          <p:nvPr/>
        </p:nvSpPr>
        <p:spPr bwMode="auto">
          <a:xfrm>
            <a:off x="0" y="965423"/>
            <a:ext cx="9144000" cy="7098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16DBF-EC58-4AE8-8ED9-A6D326BCB796}"/>
              </a:ext>
            </a:extLst>
          </p:cNvPr>
          <p:cNvSpPr txBox="1"/>
          <p:nvPr/>
        </p:nvSpPr>
        <p:spPr>
          <a:xfrm>
            <a:off x="1452239" y="847644"/>
            <a:ext cx="65269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/>
                <a:ea typeface="ＭＳ Ｐゴシック" pitchFamily="-106" charset="-128"/>
                <a:cs typeface="Arial" panose="020B0604020202020204" pitchFamily="34" charset="0"/>
              </a:rPr>
              <a:t>NIH Information Technology Acquisition &amp; Assessment Center (NITAAC):</a:t>
            </a:r>
          </a:p>
          <a:p>
            <a:pPr algn="ctr" defTabSz="457200">
              <a:spcBef>
                <a:spcPts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Sitka Banner" panose="02000505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https://nitaac.nih.gov/</a:t>
            </a:r>
            <a:r>
              <a:rPr lang="en-US" sz="2400" dirty="0">
                <a:solidFill>
                  <a:schemeClr val="bg1"/>
                </a:solidFill>
                <a:latin typeface="Sitka Banner" panose="02000505000000020004" pitchFamily="2" charset="0"/>
              </a:rPr>
              <a:t> </a:t>
            </a:r>
          </a:p>
          <a:p>
            <a:pPr marR="0" lvl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/>
              <a:ea typeface="ＭＳ Ｐゴシック" pitchFamily="-106" charset="-128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FD7A59-A563-4DFF-9C69-92A3C04C9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30" y="1043817"/>
            <a:ext cx="792794" cy="792794"/>
          </a:xfrm>
          <a:prstGeom prst="rect">
            <a:avLst/>
          </a:prstGeom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A3996C0-6F85-476E-BE2E-B1A0E101ED07}"/>
              </a:ext>
            </a:extLst>
          </p:cNvPr>
          <p:cNvSpPr txBox="1">
            <a:spLocks/>
          </p:cNvSpPr>
          <p:nvPr/>
        </p:nvSpPr>
        <p:spPr>
          <a:xfrm>
            <a:off x="1256667" y="2442704"/>
            <a:ext cx="2754796" cy="284704"/>
          </a:xfrm>
          <a:prstGeom prst="rect">
            <a:avLst/>
          </a:prstGeom>
          <a:solidFill>
            <a:srgbClr val="143E6B"/>
          </a:solidFill>
        </p:spPr>
        <p:txBody>
          <a:bodyPr anchor="ctr"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9350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033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/>
                <a:ea typeface="+mn-ea"/>
                <a:cs typeface="+mn-cs"/>
              </a:rPr>
              <a:t>CIO-SP3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0E4B001-B11D-4DA9-9709-369216F9E361}"/>
              </a:ext>
            </a:extLst>
          </p:cNvPr>
          <p:cNvSpPr txBox="1">
            <a:spLocks/>
          </p:cNvSpPr>
          <p:nvPr/>
        </p:nvSpPr>
        <p:spPr>
          <a:xfrm>
            <a:off x="1225500" y="2736917"/>
            <a:ext cx="2769084" cy="1193168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9350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033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53 Contract Holders</a:t>
            </a:r>
          </a:p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Large &amp; Small Businesses </a:t>
            </a:r>
          </a:p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MS PGothic" panose="020B0600070205080204" pitchFamily="34" charset="-128"/>
                <a:cs typeface="+mn-cs"/>
              </a:rPr>
              <a:t>Eligible in All 10 Task Areas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tka Banner"/>
              <a:cs typeface="+mn-cs"/>
            </a:endParaRPr>
          </a:p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NCAF 0.65% ($150K Annual Cap)</a:t>
            </a:r>
          </a:p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Orders Range From $50K-$700M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57B0013-D446-4768-8135-6BCA089DF0DC}"/>
              </a:ext>
            </a:extLst>
          </p:cNvPr>
          <p:cNvSpPr txBox="1">
            <a:spLocks/>
          </p:cNvSpPr>
          <p:nvPr/>
        </p:nvSpPr>
        <p:spPr>
          <a:xfrm>
            <a:off x="1224012" y="4130593"/>
            <a:ext cx="2869020" cy="361169"/>
          </a:xfrm>
          <a:prstGeom prst="rect">
            <a:avLst/>
          </a:prstGeom>
          <a:solidFill>
            <a:srgbClr val="CFA639"/>
          </a:solidFill>
        </p:spPr>
        <p:txBody>
          <a:bodyPr anchor="ctr">
            <a:normAutofit fontScale="92500" lnSpcReduction="10000"/>
          </a:bodyPr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9350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033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FA639"/>
                </a:highlight>
                <a:uLnTx/>
                <a:uFillTx/>
                <a:latin typeface="Sitka Banner"/>
                <a:ea typeface="+mn-ea"/>
                <a:cs typeface="+mn-cs"/>
              </a:rPr>
              <a:t>CIO-SP3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FA639"/>
                </a:highlight>
                <a:uLnTx/>
                <a:uFillTx/>
                <a:latin typeface="Sitka Banner"/>
                <a:ea typeface="+mn-ea"/>
                <a:cs typeface="+mn-cs"/>
              </a:rPr>
              <a:t>Small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/>
                <a:ea typeface="+mn-ea"/>
                <a:cs typeface="+mn-cs"/>
              </a:rPr>
              <a:t> Business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DEFFE9A1-2AAF-4BB6-A4AD-78FEC2384A40}"/>
              </a:ext>
            </a:extLst>
          </p:cNvPr>
          <p:cNvSpPr txBox="1">
            <a:spLocks/>
          </p:cNvSpPr>
          <p:nvPr/>
        </p:nvSpPr>
        <p:spPr>
          <a:xfrm>
            <a:off x="1236388" y="4491762"/>
            <a:ext cx="2915543" cy="142104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9350" indent="-293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033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153 Contract Holders</a:t>
            </a:r>
          </a:p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Small &amp; Large Businesses </a:t>
            </a:r>
          </a:p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Not Eligible in All 10 Task Areas </a:t>
            </a:r>
          </a:p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NCAF 0.55% ($150K Annual Cap)</a:t>
            </a:r>
          </a:p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Orders Range from $15K-$400M </a:t>
            </a:r>
          </a:p>
          <a:p>
            <a:pPr marL="280988" marR="0" lvl="0" indent="-280988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5 Socioeconomic Categories*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*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+mn-cs"/>
              </a:rPr>
              <a:t>Note: Recently added new SDVOSB and HUBZone contract holders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/>
              <a:ea typeface="+mn-ea"/>
              <a:cs typeface="+mn-cs"/>
            </a:endParaRPr>
          </a:p>
        </p:txBody>
      </p:sp>
      <p:sp>
        <p:nvSpPr>
          <p:cNvPr id="21" name="Oval 4">
            <a:extLst>
              <a:ext uri="{FF2B5EF4-FFF2-40B4-BE49-F238E27FC236}">
                <a16:creationId xmlns:a16="http://schemas.microsoft.com/office/drawing/2014/main" id="{7AA8C558-92DC-422C-B48D-00140DDCF203}"/>
              </a:ext>
            </a:extLst>
          </p:cNvPr>
          <p:cNvSpPr/>
          <p:nvPr/>
        </p:nvSpPr>
        <p:spPr>
          <a:xfrm>
            <a:off x="5063686" y="2585056"/>
            <a:ext cx="2915543" cy="341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Everything IT!  </a:t>
            </a:r>
          </a:p>
          <a:p>
            <a:pPr marL="0" marR="0" lvl="0" indent="0" algn="ctr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Services and Solutions Across </a:t>
            </a:r>
          </a:p>
          <a:p>
            <a:pPr marL="0" marR="0" lvl="0" indent="0" algn="ctr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10 Task Areas </a:t>
            </a:r>
          </a:p>
          <a:p>
            <a:pPr marL="178594" marR="0" lvl="0" indent="-178594" algn="l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1. IT Services for Biomedical Research Health Science &amp; Healthcare</a:t>
            </a:r>
          </a:p>
          <a:p>
            <a:pPr marL="178594" marR="0" lvl="0" indent="-178594" algn="l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2. Chief Information Officer (CIO) Support</a:t>
            </a:r>
          </a:p>
          <a:p>
            <a:pPr marL="178594" marR="0" lvl="0" indent="-178594" algn="l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3. Imaging</a:t>
            </a:r>
          </a:p>
          <a:p>
            <a:pPr marL="178594" marR="0" lvl="0" indent="-178594" algn="l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4. Outsourcing</a:t>
            </a:r>
          </a:p>
          <a:p>
            <a:pPr marL="178594" marR="0" lvl="0" indent="-178594" algn="l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5. IT Operations and Maintenance</a:t>
            </a:r>
          </a:p>
          <a:p>
            <a:pPr marL="178594" marR="0" lvl="0" indent="-178594" algn="l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6. Integration Services</a:t>
            </a:r>
          </a:p>
          <a:p>
            <a:pPr marL="178594" marR="0" lvl="0" indent="-178594" algn="l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7. Critical Infrastructure Protection and Information Assurance</a:t>
            </a:r>
          </a:p>
          <a:p>
            <a:pPr marL="178594" marR="0" lvl="0" indent="-178594" algn="l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8. Digital Government</a:t>
            </a:r>
          </a:p>
          <a:p>
            <a:pPr marL="178594" marR="0" lvl="0" indent="-178594" algn="l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9. Enterprise Resource Planning</a:t>
            </a:r>
          </a:p>
          <a:p>
            <a:pPr marL="178594" marR="0" lvl="0" indent="-178594" algn="l" defTabSz="6000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/>
                <a:ea typeface="+mn-ea"/>
                <a:cs typeface="Arial" panose="020B0604020202020204" pitchFamily="34" charset="0"/>
              </a:rPr>
              <a:t>10. Software Development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E6B20F-3D79-43EC-8018-B038114C056C}"/>
              </a:ext>
            </a:extLst>
          </p:cNvPr>
          <p:cNvSpPr txBox="1"/>
          <p:nvPr/>
        </p:nvSpPr>
        <p:spPr>
          <a:xfrm>
            <a:off x="2394857" y="630322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highlight>
                  <a:srgbClr val="FFFF00"/>
                </a:highlight>
                <a:latin typeface="Sitka Banner" panose="02000505000000020004" pitchFamily="2" charset="0"/>
              </a:rPr>
              <a:t>For updates regarding CIO-SP4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Sitka Banner" panose="02000505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1600" b="1" dirty="0">
                <a:highlight>
                  <a:srgbClr val="FFFF00"/>
                </a:highlight>
                <a:latin typeface="Sitka Banner" panose="0200050500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7045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38408" y="2160740"/>
            <a:ext cx="6934200" cy="4495800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800080"/>
              </a:buClr>
              <a:buNone/>
            </a:pPr>
            <a:endParaRPr lang="en-US" altLang="en-US" sz="2400" dirty="0"/>
          </a:p>
          <a:p>
            <a:pPr lvl="1"/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A92DE8-A6FD-4FA5-A070-72A0EAC0CB87}"/>
              </a:ext>
            </a:extLst>
          </p:cNvPr>
          <p:cNvSpPr txBox="1">
            <a:spLocks/>
          </p:cNvSpPr>
          <p:nvPr/>
        </p:nvSpPr>
        <p:spPr bwMode="auto">
          <a:xfrm>
            <a:off x="0" y="943652"/>
            <a:ext cx="9144000" cy="5841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Nih</a:t>
            </a:r>
            <a:r>
              <a:rPr lang="en-US" sz="28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Supporting acquisition </a:t>
            </a:r>
            <a:r>
              <a:rPr lang="en-US" sz="28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vechiles</a:t>
            </a:r>
            <a:r>
              <a:rPr lang="en-US" sz="28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A6FAD-3586-4DE7-9D65-33AF142E7DFB}"/>
              </a:ext>
            </a:extLst>
          </p:cNvPr>
          <p:cNvSpPr txBox="1"/>
          <p:nvPr/>
        </p:nvSpPr>
        <p:spPr>
          <a:xfrm>
            <a:off x="407543" y="2485224"/>
            <a:ext cx="8328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Simplified Acquisition &amp; Micro-Purchase Threshold: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https://www.acquisition.gov/far/part-2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tka Banne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4F2BA1-D2EA-4B49-ADE0-B28BF872970A}"/>
              </a:ext>
            </a:extLst>
          </p:cNvPr>
          <p:cNvSpPr txBox="1"/>
          <p:nvPr/>
        </p:nvSpPr>
        <p:spPr>
          <a:xfrm>
            <a:off x="678691" y="3487513"/>
            <a:ext cx="74536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NIH Purchase Card: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https://oamp.od.nih.gov/dsaps/guides-policies-procedures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CC518A-6913-4D1B-B62F-B887EA48E8C8}"/>
              </a:ext>
            </a:extLst>
          </p:cNvPr>
          <p:cNvSpPr txBox="1"/>
          <p:nvPr/>
        </p:nvSpPr>
        <p:spPr>
          <a:xfrm>
            <a:off x="1077784" y="4585799"/>
            <a:ext cx="698843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NIH Blanket Purchase Agreement: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https://oamp.od.nih.gov/dsaps/bpa-program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BPA Program Helpline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301-496-5212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BPA Program Email: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BPAProgramBranch@od.nih.gov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160B7-5E26-4F70-9D0F-52C361EA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07" y="1891892"/>
            <a:ext cx="7364186" cy="4802824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>
                <a:srgbClr val="F07F09"/>
              </a:buClr>
              <a:buNone/>
            </a:pPr>
            <a:endParaRPr lang="en-US" b="1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0" lvl="0" indent="0">
              <a:spcBef>
                <a:spcPts val="0"/>
              </a:spcBef>
              <a:buClr>
                <a:srgbClr val="F07F09"/>
              </a:buClr>
              <a:buNone/>
            </a:pPr>
            <a:endParaRPr lang="en-US" sz="1400" b="1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0" lvl="0" indent="0" algn="ctr">
              <a:spcBef>
                <a:spcPts val="0"/>
              </a:spcBef>
              <a:buClr>
                <a:srgbClr val="F07F09"/>
              </a:buClr>
              <a:buNone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Laboratory Animal Research Contract (LARC)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https://www.ors.od.nih.gov/sr/dvr/facility/Pages/Laboratory%20Animal%20Research%20Contract%20(LARC).aspx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0"/>
              </a:spcBef>
              <a:buClr>
                <a:srgbClr val="F07F09"/>
              </a:buClr>
              <a:buFontTx/>
              <a:buChar char="-"/>
            </a:pPr>
            <a:r>
              <a:rPr lang="en-US" sz="105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content is currently being updated</a:t>
            </a:r>
          </a:p>
          <a:p>
            <a:pPr lvl="0" algn="ctr">
              <a:spcBef>
                <a:spcPts val="0"/>
              </a:spcBef>
              <a:buClr>
                <a:srgbClr val="F07F09"/>
              </a:buClr>
              <a:buFontTx/>
              <a:buChar char="-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F07F09"/>
              </a:buClr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-NIH Long Term Administrative Support Contract (LTASC) II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https://ltasc.od.nih.gov/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Clr>
                <a:srgbClr val="F07F09"/>
              </a:buClr>
              <a:buFontTx/>
              <a:buChar char="-"/>
              <a:defRPr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050" b="1" kern="0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Recent protests have delayed the use of LTASC III.</a:t>
            </a: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050" b="1" kern="0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 continue supporting customers' administrative support needs,</a:t>
            </a: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050" b="1" kern="0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OLAO OA will continue using LTASC II. </a:t>
            </a:r>
            <a:r>
              <a:rPr lang="en-US" sz="105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Estimated</a:t>
            </a:r>
            <a:r>
              <a:rPr lang="en-US" sz="1050" b="1" kern="0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to expire on July 30, 2022.</a:t>
            </a: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400" b="1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4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-NIH Business Professional Support Services Contract (NIHBPSS):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https://nihbpss.olao.od.nih.gov/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en-US" sz="105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expire on July 13, 2022.</a:t>
            </a: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-NIH Conference, Administrative, and Travel Services Contract (NIHCATS) III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https://nihcats.olao.od.nih.gov/about.html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en-US" sz="105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expire on July 1, 2023.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-NIH Public Information and Communication Services (PICS):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https://pics.olao.od.nih.gov/</a:t>
            </a:r>
            <a:endParaRPr lang="en-US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en-US" sz="105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expire on December 16, 2023.</a:t>
            </a: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4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NIH Supply Center: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https://nihsccatalog.od.nih.gov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000" dirty="0">
              <a:solidFill>
                <a:prstClr val="black"/>
              </a:solidFill>
              <a:latin typeface="Sitka Banner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600" u="sng" dirty="0">
              <a:solidFill>
                <a:srgbClr val="0000FF"/>
              </a:solidFill>
              <a:latin typeface="Sitka Banner" panose="02000505000000020004" pitchFamily="2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600" u="sng" dirty="0">
              <a:solidFill>
                <a:srgbClr val="0000FF"/>
              </a:solidFill>
              <a:latin typeface="Sitka Banner" panose="02000505000000020004" pitchFamily="2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1600" u="sng" dirty="0">
              <a:solidFill>
                <a:srgbClr val="0000FF"/>
              </a:solidFill>
              <a:latin typeface="Sitka Banner" panose="02000505000000020004" pitchFamily="2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400" dirty="0">
              <a:solidFill>
                <a:srgbClr val="0000FF"/>
              </a:solidFill>
              <a:latin typeface="Sitka Banner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000" kern="0" dirty="0">
              <a:solidFill>
                <a:prstClr val="black"/>
              </a:solidFill>
              <a:latin typeface="Sitka Banner"/>
              <a:ea typeface="ＭＳ Ｐゴシック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000" dirty="0">
              <a:solidFill>
                <a:prstClr val="black"/>
              </a:solidFill>
              <a:latin typeface="Sitka Banner"/>
            </a:endParaRPr>
          </a:p>
          <a:p>
            <a:pPr marL="0" lvl="1" indent="0">
              <a:buClr>
                <a:srgbClr val="800080"/>
              </a:buClr>
              <a:buSzPct val="110000"/>
              <a:buNone/>
              <a:defRPr/>
            </a:pPr>
            <a:endParaRPr lang="en-US" sz="2400" u="sng" dirty="0">
              <a:solidFill>
                <a:prstClr val="black">
                  <a:lumMod val="75000"/>
                  <a:lumOff val="25000"/>
                </a:prstClr>
              </a:solidFill>
              <a:latin typeface="Sitka Banner" panose="02000505000000020004" pitchFamily="2" charset="0"/>
            </a:endParaRPr>
          </a:p>
          <a:p>
            <a:pPr lvl="0">
              <a:spcBef>
                <a:spcPts val="0"/>
              </a:spcBef>
              <a:buClr>
                <a:srgbClr val="F07F09"/>
              </a:buClr>
              <a:buFont typeface="Wingdings" panose="05000000000000000000" pitchFamily="2" charset="2"/>
              <a:buChar char="q"/>
            </a:pPr>
            <a:endParaRPr lang="en-US" i="1" dirty="0">
              <a:solidFill>
                <a:prstClr val="black">
                  <a:lumMod val="75000"/>
                  <a:lumOff val="25000"/>
                </a:prstClr>
              </a:solidFill>
              <a:latin typeface="Sitka Banner" panose="02000505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54D46-80D6-4701-90C3-ECB11BFA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E234A5-5E5C-48F9-AFB3-570923ABE043}"/>
              </a:ext>
            </a:extLst>
          </p:cNvPr>
          <p:cNvSpPr txBox="1">
            <a:spLocks/>
          </p:cNvSpPr>
          <p:nvPr/>
        </p:nvSpPr>
        <p:spPr bwMode="auto">
          <a:xfrm>
            <a:off x="0" y="844570"/>
            <a:ext cx="9144000" cy="574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NIH Supporting </a:t>
            </a:r>
            <a:r>
              <a:rPr lang="en-US" sz="28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vechiles</a:t>
            </a:r>
            <a:endParaRPr lang="en-US" sz="2800" b="1" cap="all" dirty="0">
              <a:solidFill>
                <a:schemeClr val="bg1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69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38408" y="2160740"/>
            <a:ext cx="6934200" cy="4495800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800080"/>
              </a:buClr>
              <a:buNone/>
            </a:pPr>
            <a:endParaRPr lang="en-US" altLang="en-US" sz="2400" dirty="0"/>
          </a:p>
          <a:p>
            <a:pPr lvl="1"/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A92DE8-A6FD-4FA5-A070-72A0EAC0CB87}"/>
              </a:ext>
            </a:extLst>
          </p:cNvPr>
          <p:cNvSpPr txBox="1">
            <a:spLocks/>
          </p:cNvSpPr>
          <p:nvPr/>
        </p:nvSpPr>
        <p:spPr bwMode="auto">
          <a:xfrm>
            <a:off x="0" y="987195"/>
            <a:ext cx="9144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Other contracting mechanisms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D7B243-AA18-4A3A-8DF1-7912CFFFF39E}"/>
              </a:ext>
            </a:extLst>
          </p:cNvPr>
          <p:cNvSpPr/>
          <p:nvPr/>
        </p:nvSpPr>
        <p:spPr>
          <a:xfrm>
            <a:off x="936171" y="2272772"/>
            <a:ext cx="7456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GSA Federal Supply Schedules (FSS)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0ACACBE-60A4-4BB2-B40E-B84C30CC5B9B}"/>
              </a:ext>
            </a:extLst>
          </p:cNvPr>
          <p:cNvSpPr txBox="1">
            <a:spLocks/>
          </p:cNvSpPr>
          <p:nvPr/>
        </p:nvSpPr>
        <p:spPr>
          <a:xfrm>
            <a:off x="499194" y="3107599"/>
            <a:ext cx="7210043" cy="1364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34750"/>
                </a:solidFill>
                <a:latin typeface="Source Sans Pro"/>
                <a:ea typeface="+mn-ea"/>
                <a:cs typeface="Source San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34750"/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34750"/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34750"/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34750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altLang="en-US" sz="1800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GSA RFQs posted on GSA E-Buy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1800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https://www.ebuy.gsa.gov/</a:t>
            </a:r>
            <a:endParaRPr lang="en-US" altLang="en-US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GSA Advantage ordering tool used by buyers to order against GSA Schedule Contracts:  </a:t>
            </a:r>
            <a:r>
              <a:rPr lang="en-US" altLang="en-US" sz="1800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https://www.gsaadvantage.gov</a:t>
            </a:r>
            <a:r>
              <a:rPr lang="en-US" alt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015A5-554B-49C3-AB13-9A747DFB67DA}"/>
              </a:ext>
            </a:extLst>
          </p:cNvPr>
          <p:cNvSpPr txBox="1"/>
          <p:nvPr/>
        </p:nvSpPr>
        <p:spPr>
          <a:xfrm>
            <a:off x="2277123" y="4686794"/>
            <a:ext cx="45897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2021 GSA Buys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07567-F631-4213-BCF3-6B1233CF30C1}"/>
              </a:ext>
            </a:extLst>
          </p:cNvPr>
          <p:cNvSpPr txBox="1"/>
          <p:nvPr/>
        </p:nvSpPr>
        <p:spPr>
          <a:xfrm>
            <a:off x="936171" y="5344128"/>
            <a:ext cx="7053943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OA = $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726,035,402.22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a total of 2,684  actions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Delegated = $33,462,786.35 with a total of 1100 actions</a:t>
            </a:r>
          </a:p>
        </p:txBody>
      </p:sp>
    </p:spTree>
    <p:extLst>
      <p:ext uri="{BB962C8B-B14F-4D97-AF65-F5344CB8AC3E}">
        <p14:creationId xmlns:p14="http://schemas.microsoft.com/office/powerpoint/2010/main" val="2182777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5E234A5-5E5C-48F9-AFB3-570923ABE043}"/>
              </a:ext>
            </a:extLst>
          </p:cNvPr>
          <p:cNvSpPr txBox="1">
            <a:spLocks/>
          </p:cNvSpPr>
          <p:nvPr/>
        </p:nvSpPr>
        <p:spPr bwMode="auto">
          <a:xfrm>
            <a:off x="0" y="987196"/>
            <a:ext cx="9144000" cy="5844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Electronic bid board listing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8EBD27-D5B8-47DB-BA51-076D2CD01B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6909" y="2332928"/>
            <a:ext cx="6343650" cy="365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i="0" dirty="0">
                <a:solidFill>
                  <a:srgbClr val="4D4D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Cancer Institute (NCI):  </a:t>
            </a:r>
            <a:r>
              <a:rPr lang="en-US" sz="15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https://www.cancer.gov/aboutnci/contracts/opportunities/bidboard</a:t>
            </a:r>
            <a:endParaRPr lang="en-US" sz="15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i="0" dirty="0">
                <a:solidFill>
                  <a:srgbClr val="4D4D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Institute on Drug Abuse (NIDA):</a:t>
            </a:r>
          </a:p>
          <a:p>
            <a:r>
              <a:rPr lang="en-US" sz="1500" b="0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https://www.drugabuse.gov/funding/contracts-small-businesses/nida-office-acquisitions-contracting#Bidboard</a:t>
            </a:r>
            <a:endParaRPr lang="en-US" sz="1500" b="0" i="0" u="sng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i="0" dirty="0">
                <a:solidFill>
                  <a:srgbClr val="4D4D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Institute of Environmental Health Sciences (NIEHS):</a:t>
            </a:r>
          </a:p>
          <a:p>
            <a:r>
              <a:rPr lang="en-US" sz="1500" b="0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https://www.niehs.nih.gov/about/orgchart/om/oa/bidboard/index.cfm</a:t>
            </a:r>
            <a:endParaRPr lang="en-US" sz="1500" b="0" i="0" u="sng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i="0" dirty="0">
                <a:solidFill>
                  <a:srgbClr val="4D4D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Library of Medicine (NLM):</a:t>
            </a:r>
          </a:p>
          <a:p>
            <a:r>
              <a:rPr lang="en-US" sz="1500" b="0" i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https://www.nlm.nih.gov/oam/curbusopp.html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i="0" dirty="0">
                <a:solidFill>
                  <a:srgbClr val="4D4D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Office of Research Facilities Development &amp; Operations (ORF):</a:t>
            </a:r>
          </a:p>
          <a:p>
            <a:r>
              <a:rPr lang="en-US" sz="1500" b="0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https://list.nih.gov/cgi-bin/wa.exe?SUBED1=ORF-BB&amp;A=1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56799-5C36-4D26-8C2C-610F0C846C0D}"/>
              </a:ext>
            </a:extLst>
          </p:cNvPr>
          <p:cNvSpPr/>
          <p:nvPr/>
        </p:nvSpPr>
        <p:spPr>
          <a:xfrm>
            <a:off x="1033670" y="6318430"/>
            <a:ext cx="65101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Electronic Bid Board Link: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NIH Acquisition Offices | Office of Management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8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73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NIH Organizational Structure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1BE0FE-E218-4F9C-9317-ECD3B58B6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7" y="1666582"/>
            <a:ext cx="7051325" cy="5070514"/>
          </a:xfrm>
        </p:spPr>
      </p:pic>
    </p:spTree>
    <p:extLst>
      <p:ext uri="{BB962C8B-B14F-4D97-AF65-F5344CB8AC3E}">
        <p14:creationId xmlns:p14="http://schemas.microsoft.com/office/powerpoint/2010/main" val="898148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54D46-80D6-4701-90C3-ECB11BFA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E234A5-5E5C-48F9-AFB3-570923ABE043}"/>
              </a:ext>
            </a:extLst>
          </p:cNvPr>
          <p:cNvSpPr txBox="1">
            <a:spLocks/>
          </p:cNvSpPr>
          <p:nvPr/>
        </p:nvSpPr>
        <p:spPr bwMode="auto">
          <a:xfrm>
            <a:off x="0" y="987196"/>
            <a:ext cx="9144000" cy="613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</a:t>
            </a:r>
            <a:r>
              <a:rPr lang="en-US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Electronic invoicing</a:t>
            </a:r>
            <a:endParaRPr lang="en-US" sz="6000" b="1" cap="all" dirty="0">
              <a:solidFill>
                <a:schemeClr val="bg1"/>
              </a:solidFill>
              <a:latin typeface="Sitka Banner" panose="02000505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8BF50-0EAD-4A88-B1B2-82637EA1638E}"/>
              </a:ext>
            </a:extLst>
          </p:cNvPr>
          <p:cNvSpPr txBox="1"/>
          <p:nvPr/>
        </p:nvSpPr>
        <p:spPr>
          <a:xfrm>
            <a:off x="1066890" y="2451024"/>
            <a:ext cx="70102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Effective December 1, 2020, OFM will no longer accept hard copy contractor/vendor invoices sent to the OFM billing office via any shipping services (i.e., USPS, FedEx, UPS, DHL, etc.) or those delivered by any in-person drop off. </a:t>
            </a:r>
          </a:p>
          <a:p>
            <a:pPr marL="914400" lvl="1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OFM is requiring that all contractors/vendors submit their invoices for payment processing using the electronic invoice submission solution via email at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invoicing@nih.gov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14400" lvl="1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OFM’s Customer Service Office:</a:t>
            </a:r>
          </a:p>
          <a:p>
            <a:pPr marL="1371600" lvl="2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ofm_customer_service@incontactemail.com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call at 301-496-6088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97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F4DE-B7CE-4588-A219-0101D81B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34355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HHS FY-21 Small Business Goals for NIH</a:t>
            </a:r>
            <a:br>
              <a:rPr lang="en-US" sz="2400" b="1" dirty="0"/>
            </a:br>
            <a:br>
              <a:rPr lang="en-US" sz="3200" b="1" dirty="0"/>
            </a:br>
            <a:r>
              <a:rPr lang="en-US" sz="3200" b="1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0697A-EEAA-4364-83B7-11CD113B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4AE471E-79F0-4EFA-9DC3-64FA64EC20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6742012-8D09-4737-B95D-DBD13D56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50" y="3353963"/>
            <a:ext cx="9082277" cy="5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A1DFA83-5235-42B4-A899-2F1FEF34A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29648"/>
              </p:ext>
            </p:extLst>
          </p:nvPr>
        </p:nvGraphicFramePr>
        <p:xfrm>
          <a:off x="863766" y="2679725"/>
          <a:ext cx="7315202" cy="184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367">
                  <a:extLst>
                    <a:ext uri="{9D8B030D-6E8A-4147-A177-3AD203B41FA5}">
                      <a16:colId xmlns:a16="http://schemas.microsoft.com/office/drawing/2014/main" val="1812911906"/>
                    </a:ext>
                  </a:extLst>
                </a:gridCol>
                <a:gridCol w="1186367">
                  <a:extLst>
                    <a:ext uri="{9D8B030D-6E8A-4147-A177-3AD203B41FA5}">
                      <a16:colId xmlns:a16="http://schemas.microsoft.com/office/drawing/2014/main" val="1613262825"/>
                    </a:ext>
                  </a:extLst>
                </a:gridCol>
                <a:gridCol w="1186367">
                  <a:extLst>
                    <a:ext uri="{9D8B030D-6E8A-4147-A177-3AD203B41FA5}">
                      <a16:colId xmlns:a16="http://schemas.microsoft.com/office/drawing/2014/main" val="2491882992"/>
                    </a:ext>
                  </a:extLst>
                </a:gridCol>
                <a:gridCol w="1186367">
                  <a:extLst>
                    <a:ext uri="{9D8B030D-6E8A-4147-A177-3AD203B41FA5}">
                      <a16:colId xmlns:a16="http://schemas.microsoft.com/office/drawing/2014/main" val="2253260565"/>
                    </a:ext>
                  </a:extLst>
                </a:gridCol>
                <a:gridCol w="1186367">
                  <a:extLst>
                    <a:ext uri="{9D8B030D-6E8A-4147-A177-3AD203B41FA5}">
                      <a16:colId xmlns:a16="http://schemas.microsoft.com/office/drawing/2014/main" val="401051682"/>
                    </a:ext>
                  </a:extLst>
                </a:gridCol>
                <a:gridCol w="1186367">
                  <a:extLst>
                    <a:ext uri="{9D8B030D-6E8A-4147-A177-3AD203B41FA5}">
                      <a16:colId xmlns:a16="http://schemas.microsoft.com/office/drawing/2014/main" val="2369958039"/>
                    </a:ext>
                  </a:extLst>
                </a:gridCol>
              </a:tblGrid>
              <a:tr h="3600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SDVOSB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66411"/>
                  </a:ext>
                </a:extLst>
              </a:tr>
              <a:tr h="562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01612"/>
                  </a:ext>
                </a:extLst>
              </a:tr>
              <a:tr h="562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2.42%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096529"/>
                  </a:ext>
                </a:extLst>
              </a:tr>
              <a:tr h="3600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793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BD1A44-70D1-4A85-9DA1-641D0DCE9ECA}"/>
              </a:ext>
            </a:extLst>
          </p:cNvPr>
          <p:cNvSpPr txBox="1"/>
          <p:nvPr/>
        </p:nvSpPr>
        <p:spPr>
          <a:xfrm>
            <a:off x="0" y="4763368"/>
            <a:ext cx="8958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HHS FY-22 Small Business Goals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NIH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409194F4-3D31-4206-A6C5-89E183B73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29135"/>
              </p:ext>
            </p:extLst>
          </p:nvPr>
        </p:nvGraphicFramePr>
        <p:xfrm>
          <a:off x="813135" y="5286676"/>
          <a:ext cx="7416465" cy="128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30">
                  <a:extLst>
                    <a:ext uri="{9D8B030D-6E8A-4147-A177-3AD203B41FA5}">
                      <a16:colId xmlns:a16="http://schemas.microsoft.com/office/drawing/2014/main" val="1812911906"/>
                    </a:ext>
                  </a:extLst>
                </a:gridCol>
                <a:gridCol w="1186367">
                  <a:extLst>
                    <a:ext uri="{9D8B030D-6E8A-4147-A177-3AD203B41FA5}">
                      <a16:colId xmlns:a16="http://schemas.microsoft.com/office/drawing/2014/main" val="1613262825"/>
                    </a:ext>
                  </a:extLst>
                </a:gridCol>
                <a:gridCol w="1186367">
                  <a:extLst>
                    <a:ext uri="{9D8B030D-6E8A-4147-A177-3AD203B41FA5}">
                      <a16:colId xmlns:a16="http://schemas.microsoft.com/office/drawing/2014/main" val="2491882992"/>
                    </a:ext>
                  </a:extLst>
                </a:gridCol>
                <a:gridCol w="1186367">
                  <a:extLst>
                    <a:ext uri="{9D8B030D-6E8A-4147-A177-3AD203B41FA5}">
                      <a16:colId xmlns:a16="http://schemas.microsoft.com/office/drawing/2014/main" val="2253260565"/>
                    </a:ext>
                  </a:extLst>
                </a:gridCol>
                <a:gridCol w="1186367">
                  <a:extLst>
                    <a:ext uri="{9D8B030D-6E8A-4147-A177-3AD203B41FA5}">
                      <a16:colId xmlns:a16="http://schemas.microsoft.com/office/drawing/2014/main" val="401051682"/>
                    </a:ext>
                  </a:extLst>
                </a:gridCol>
                <a:gridCol w="1186367">
                  <a:extLst>
                    <a:ext uri="{9D8B030D-6E8A-4147-A177-3AD203B41FA5}">
                      <a16:colId xmlns:a16="http://schemas.microsoft.com/office/drawing/2014/main" val="2369958039"/>
                    </a:ext>
                  </a:extLst>
                </a:gridCol>
              </a:tblGrid>
              <a:tr h="3600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SDVOSB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66411"/>
                  </a:ext>
                </a:extLst>
              </a:tr>
              <a:tr h="562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01612"/>
                  </a:ext>
                </a:extLst>
              </a:tr>
              <a:tr h="3600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79396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6DD1B60-98C2-4712-8796-3640068D47D3}"/>
              </a:ext>
            </a:extLst>
          </p:cNvPr>
          <p:cNvSpPr txBox="1">
            <a:spLocks/>
          </p:cNvSpPr>
          <p:nvPr/>
        </p:nvSpPr>
        <p:spPr bwMode="auto">
          <a:xfrm>
            <a:off x="0" y="987196"/>
            <a:ext cx="9144000" cy="5844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HHS Fy-21 vs. FY 22 Small Business Goals </a:t>
            </a:r>
          </a:p>
        </p:txBody>
      </p:sp>
    </p:spTree>
    <p:extLst>
      <p:ext uri="{BB962C8B-B14F-4D97-AF65-F5344CB8AC3E}">
        <p14:creationId xmlns:p14="http://schemas.microsoft.com/office/powerpoint/2010/main" val="429907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>
            <a:normAutofit/>
          </a:bodyPr>
          <a:lstStyle/>
          <a:p>
            <a:pPr lvl="0">
              <a:buClr>
                <a:srgbClr val="800080"/>
              </a:buClr>
              <a:defRPr/>
            </a:pPr>
            <a:endParaRPr lang="en-US" sz="2400" dirty="0">
              <a:solidFill>
                <a:srgbClr val="000000"/>
              </a:solidFill>
              <a:latin typeface="Sitka Banner" panose="02000505000000020004" pitchFamily="2" charset="0"/>
            </a:endParaRPr>
          </a:p>
          <a:p>
            <a:pPr marL="0" indent="0">
              <a:buClr>
                <a:srgbClr val="800080"/>
              </a:buClr>
              <a:buNone/>
              <a:defRPr/>
            </a:pPr>
            <a:endParaRPr lang="en-US" sz="2400" dirty="0"/>
          </a:p>
          <a:p>
            <a:pPr>
              <a:buClr>
                <a:srgbClr val="800080"/>
              </a:buClr>
              <a:defRPr/>
            </a:pPr>
            <a:endParaRPr lang="en-US" sz="2400" dirty="0"/>
          </a:p>
          <a:p>
            <a:pPr>
              <a:buClr>
                <a:srgbClr val="800080"/>
              </a:buClr>
              <a:defRPr/>
            </a:pPr>
            <a:endParaRPr lang="en-US" sz="2400" dirty="0"/>
          </a:p>
          <a:p>
            <a:pPr>
              <a:buClr>
                <a:srgbClr val="800080"/>
              </a:buClr>
              <a:defRPr/>
            </a:pPr>
            <a:endParaRPr lang="en-US" sz="2400" dirty="0"/>
          </a:p>
          <a:p>
            <a:pPr marL="342900" lvl="1" indent="-342900">
              <a:buClr>
                <a:srgbClr val="009ACD"/>
              </a:buClr>
              <a:buSzPct val="110000"/>
              <a:buFont typeface="Wingdings" pitchFamily="2" charset="2"/>
              <a:buChar char="Ø"/>
              <a:defRPr/>
            </a:pPr>
            <a:endParaRPr lang="en-US" sz="22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/>
          </a:p>
          <a:p>
            <a:pPr>
              <a:defRPr/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BADF17B-7774-41F3-911B-A5502557D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19440"/>
              </p:ext>
            </p:extLst>
          </p:nvPr>
        </p:nvGraphicFramePr>
        <p:xfrm>
          <a:off x="1562100" y="2179928"/>
          <a:ext cx="60960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791533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63327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Obligations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9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Leidos Biomedical Research,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$932.6M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PPD Development 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$414.9M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9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Kelly Services,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$234.4M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7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Science and Computing, LLC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$212.6M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9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Deloitte Consulting, LLP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$181.3M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4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$122.8M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34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Booz Allen and Hamilton, 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$118.8M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4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Boston Consulting Group.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$94.7M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0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 Department of Defense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$81.0M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6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Emmes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Company, LLC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$67.6M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4866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1149CF0-D5AC-412A-A41B-639A8DB92345}"/>
              </a:ext>
            </a:extLst>
          </p:cNvPr>
          <p:cNvSpPr txBox="1">
            <a:spLocks/>
          </p:cNvSpPr>
          <p:nvPr/>
        </p:nvSpPr>
        <p:spPr bwMode="auto">
          <a:xfrm>
            <a:off x="0" y="987196"/>
            <a:ext cx="9144000" cy="5844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Nih</a:t>
            </a:r>
            <a:r>
              <a:rPr lang="en-US" sz="36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</a:t>
            </a:r>
            <a:r>
              <a:rPr lang="en-US" sz="36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fy</a:t>
            </a:r>
            <a:r>
              <a:rPr lang="en-US" sz="36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2021 top 10 large vendors </a:t>
            </a:r>
          </a:p>
        </p:txBody>
      </p:sp>
    </p:spTree>
    <p:extLst>
      <p:ext uri="{BB962C8B-B14F-4D97-AF65-F5344CB8AC3E}">
        <p14:creationId xmlns:p14="http://schemas.microsoft.com/office/powerpoint/2010/main" val="3925882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>
            <a:normAutofit/>
          </a:bodyPr>
          <a:lstStyle/>
          <a:p>
            <a:pPr lvl="0">
              <a:buClr>
                <a:srgbClr val="800080"/>
              </a:buClr>
              <a:defRPr/>
            </a:pPr>
            <a:endParaRPr lang="en-US" sz="2400" dirty="0">
              <a:solidFill>
                <a:srgbClr val="000000"/>
              </a:solidFill>
              <a:latin typeface="Sitka Banner" panose="02000505000000020004" pitchFamily="2" charset="0"/>
            </a:endParaRPr>
          </a:p>
          <a:p>
            <a:pPr marL="0" indent="0">
              <a:buClr>
                <a:srgbClr val="800080"/>
              </a:buClr>
              <a:buNone/>
              <a:defRPr/>
            </a:pPr>
            <a:endParaRPr lang="en-US" sz="2400" dirty="0"/>
          </a:p>
          <a:p>
            <a:pPr>
              <a:buClr>
                <a:srgbClr val="800080"/>
              </a:buClr>
              <a:defRPr/>
            </a:pPr>
            <a:endParaRPr lang="en-US" sz="2400" dirty="0"/>
          </a:p>
          <a:p>
            <a:pPr>
              <a:buClr>
                <a:srgbClr val="800080"/>
              </a:buClr>
              <a:defRPr/>
            </a:pPr>
            <a:endParaRPr lang="en-US" sz="2400" dirty="0"/>
          </a:p>
          <a:p>
            <a:pPr>
              <a:buClr>
                <a:srgbClr val="800080"/>
              </a:buClr>
              <a:defRPr/>
            </a:pPr>
            <a:endParaRPr lang="en-US" sz="2400" dirty="0"/>
          </a:p>
          <a:p>
            <a:pPr marL="342900" lvl="1" indent="-342900">
              <a:buClr>
                <a:srgbClr val="009ACD"/>
              </a:buClr>
              <a:buSzPct val="110000"/>
              <a:buFont typeface="Wingdings" pitchFamily="2" charset="2"/>
              <a:buChar char="Ø"/>
              <a:defRPr/>
            </a:pPr>
            <a:endParaRPr lang="en-US" sz="22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/>
          </a:p>
          <a:p>
            <a:pPr>
              <a:defRPr/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BADF17B-7774-41F3-911B-A5502557D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3932"/>
              </p:ext>
            </p:extLst>
          </p:nvPr>
        </p:nvGraphicFramePr>
        <p:xfrm>
          <a:off x="1562100" y="2260988"/>
          <a:ext cx="6096000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791533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63327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Obligations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9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FORS Marsh Group, LLC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$206.7M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AXLE Informatics, LLC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$72.4M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9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Grove Resource Solutions,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7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Resources International,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9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 Solutions,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4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Thundercat Technology, LLC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34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Remedybiz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4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LCG Systems, LLC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$32.2M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0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Luminostics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6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Tech Solutions, Inc.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4866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A806DAF-D62E-4A85-8728-6EEB6ECC8902}"/>
              </a:ext>
            </a:extLst>
          </p:cNvPr>
          <p:cNvSpPr txBox="1">
            <a:spLocks/>
          </p:cNvSpPr>
          <p:nvPr/>
        </p:nvSpPr>
        <p:spPr bwMode="auto">
          <a:xfrm>
            <a:off x="0" y="987196"/>
            <a:ext cx="9144000" cy="5844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Nih</a:t>
            </a:r>
            <a:r>
              <a:rPr lang="en-US" sz="36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</a:t>
            </a:r>
            <a:r>
              <a:rPr lang="en-US" sz="36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fy</a:t>
            </a:r>
            <a:r>
              <a:rPr lang="en-US" sz="36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2021 top 10 small Vendors </a:t>
            </a:r>
          </a:p>
        </p:txBody>
      </p:sp>
    </p:spTree>
    <p:extLst>
      <p:ext uri="{BB962C8B-B14F-4D97-AF65-F5344CB8AC3E}">
        <p14:creationId xmlns:p14="http://schemas.microsoft.com/office/powerpoint/2010/main" val="2413784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527B-63AC-4F0C-8130-EADEB23FD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140" y="2553616"/>
            <a:ext cx="6343201" cy="35306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42 members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NIH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istorically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nderutilized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usiness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Consortium was established to assist the National Institutes of Health in reaching, and exceeding, the 3% HUBZone goal for Small Business Procurements.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NIH HUBZone Consortium is a group of certified companies committed to developing a common understanding of the capabilities that HUBZone firms can offer to achieve the NIH’s mission in enhancing the health for all Americans.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5E0A3-0727-4DF8-B28C-B816CB5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4AE471E-79F0-4EFA-9DC3-64FA64EC20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E34B9-B939-4B33-9386-AE144677F9F9}"/>
              </a:ext>
            </a:extLst>
          </p:cNvPr>
          <p:cNvSpPr txBox="1"/>
          <p:nvPr/>
        </p:nvSpPr>
        <p:spPr>
          <a:xfrm>
            <a:off x="1768762" y="5858801"/>
            <a:ext cx="560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the NIH HUBZone Consortium please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0AD5EE-026C-4439-B511-A6ECB5C2D8AE}"/>
              </a:ext>
            </a:extLst>
          </p:cNvPr>
          <p:cNvSpPr txBox="1">
            <a:spLocks/>
          </p:cNvSpPr>
          <p:nvPr/>
        </p:nvSpPr>
        <p:spPr bwMode="auto">
          <a:xfrm>
            <a:off x="0" y="1008988"/>
            <a:ext cx="9144000" cy="7000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Sitka Banner" panose="02000505000000020004" pitchFamily="2" charset="0"/>
              </a:rPr>
              <a:t>NIH HUBZone CONSORTIUM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26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54D46-80D6-4701-90C3-ECB11BFA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E234A5-5E5C-48F9-AFB3-570923ABE043}"/>
              </a:ext>
            </a:extLst>
          </p:cNvPr>
          <p:cNvSpPr txBox="1">
            <a:spLocks/>
          </p:cNvSpPr>
          <p:nvPr/>
        </p:nvSpPr>
        <p:spPr bwMode="auto">
          <a:xfrm>
            <a:off x="0" y="987195"/>
            <a:ext cx="9144000" cy="15866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</a:t>
            </a:r>
            <a:r>
              <a:rPr lang="en-US" sz="36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NIH PATH TO Excellence and Innovation 2.0 Initiative (PEI)</a:t>
            </a:r>
          </a:p>
        </p:txBody>
      </p:sp>
    </p:spTree>
    <p:extLst>
      <p:ext uri="{BB962C8B-B14F-4D97-AF65-F5344CB8AC3E}">
        <p14:creationId xmlns:p14="http://schemas.microsoft.com/office/powerpoint/2010/main" val="2356821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98C1620-E454-434C-A64C-C1C2767E756D}"/>
              </a:ext>
            </a:extLst>
          </p:cNvPr>
          <p:cNvSpPr txBox="1">
            <a:spLocks/>
          </p:cNvSpPr>
          <p:nvPr/>
        </p:nvSpPr>
        <p:spPr bwMode="auto">
          <a:xfrm>
            <a:off x="0" y="1008988"/>
            <a:ext cx="9144000" cy="7000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1074778"/>
            <a:ext cx="6705600" cy="9144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Sitka Banner" panose="02000505000000020004" pitchFamily="2" charset="0"/>
              </a:rPr>
              <a:t>Presidential Executive Order 13779: White House Initiative to Promote Excellence and Innovation at Historically Black Colleges and Universities (HBCUs)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45" y="2269297"/>
            <a:ext cx="7586709" cy="2450638"/>
          </a:xfrm>
        </p:spPr>
        <p:txBody>
          <a:bodyPr>
            <a:normAutofit/>
          </a:bodyPr>
          <a:lstStyle/>
          <a:p>
            <a:pPr marL="0" lvl="0" indent="0" eaLnBrk="1" fontAlgn="auto" hangingPunct="1">
              <a:spcAft>
                <a:spcPts val="0"/>
              </a:spcAft>
              <a:buSzPct val="12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[Federal] agencies are to develop plans to</a:t>
            </a:r>
          </a:p>
          <a:p>
            <a:pPr marL="339725" lvl="1" indent="234950" eaLnBrk="1" fontAlgn="auto" hangingPunct="1">
              <a:spcAft>
                <a:spcPts val="0"/>
              </a:spcAft>
              <a:buFont typeface="Univers 57 Condensed" pitchFamily="34" charset="0"/>
              <a:buChar char="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assist in strengthening HBCU’s ability to equitably participate in Federal programs;</a:t>
            </a:r>
          </a:p>
          <a:p>
            <a:pPr marL="339725" lvl="1" indent="234950" eaLnBrk="1" fontAlgn="auto" hangingPunct="1">
              <a:spcAft>
                <a:spcPts val="0"/>
              </a:spcAft>
              <a:buFont typeface="Univers 57 Condensed" pitchFamily="34" charset="0"/>
              <a:buChar char="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 the private sector to improve the capacity of HBCUs; and</a:t>
            </a:r>
          </a:p>
          <a:p>
            <a:pPr marL="339725" lvl="1" indent="234950" eaLnBrk="1" fontAlgn="auto" hangingPunct="1">
              <a:spcAft>
                <a:spcPts val="0"/>
              </a:spcAft>
              <a:buFont typeface="Univers 57 Condensed" pitchFamily="34" charset="0"/>
              <a:buChar char="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how the agency intend to increase the capacity of HBCUs to compete effectively for grants, contracts, or cooperative agreements.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Aft>
                <a:spcPts val="0"/>
              </a:spcAft>
              <a:buSzPct val="120000"/>
              <a:buNone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Extracted from White House Executive Order signed February 28, 2017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4AE471E-79F0-4EFA-9DC3-64FA64EC201F}" type="slidenum">
              <a:rPr lang="en-US" smtClean="0"/>
              <a:pPr algn="r">
                <a:defRPr/>
              </a:pPr>
              <a:t>36</a:t>
            </a:fld>
            <a:endParaRPr lang="en-US" dirty="0">
              <a:latin typeface="Sitka Banner" panose="02000505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F3117-CCCD-42F7-BE4A-4C31FD2292EE}"/>
              </a:ext>
            </a:extLst>
          </p:cNvPr>
          <p:cNvSpPr txBox="1"/>
          <p:nvPr/>
        </p:nvSpPr>
        <p:spPr>
          <a:xfrm>
            <a:off x="778645" y="4719935"/>
            <a:ext cx="72530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[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Currently following]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Executive Order 14041: White House Initiative on Advancing Educational Equity, Excellence, and Economic Opportunity Through Historically Black Colleges and Universities </a:t>
            </a:r>
          </a:p>
          <a:p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Dietra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Trent is the current Executive Director for the WHIHBCUs</a:t>
            </a:r>
          </a:p>
        </p:txBody>
      </p:sp>
    </p:spTree>
    <p:extLst>
      <p:ext uri="{BB962C8B-B14F-4D97-AF65-F5344CB8AC3E}">
        <p14:creationId xmlns:p14="http://schemas.microsoft.com/office/powerpoint/2010/main" val="1014150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6E6FA6C-5700-4D4D-9A4F-DD550D2F4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914754"/>
              </p:ext>
            </p:extLst>
          </p:nvPr>
        </p:nvGraphicFramePr>
        <p:xfrm>
          <a:off x="1219200" y="2441247"/>
          <a:ext cx="6705600" cy="40581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7366">
                  <a:extLst>
                    <a:ext uri="{9D8B030D-6E8A-4147-A177-3AD203B41FA5}">
                      <a16:colId xmlns:a16="http://schemas.microsoft.com/office/drawing/2014/main" val="1673936162"/>
                    </a:ext>
                  </a:extLst>
                </a:gridCol>
                <a:gridCol w="3498234">
                  <a:extLst>
                    <a:ext uri="{9D8B030D-6E8A-4147-A177-3AD203B41FA5}">
                      <a16:colId xmlns:a16="http://schemas.microsoft.com/office/drawing/2014/main" val="3249723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Bowie State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Morehouse College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579527"/>
                  </a:ext>
                </a:extLst>
              </a:tr>
              <a:tr h="29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Central State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Morehouse School of Medicine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65534"/>
                  </a:ext>
                </a:extLst>
              </a:tr>
              <a:tr h="29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Cheyney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Morgan State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64784"/>
                  </a:ext>
                </a:extLst>
              </a:tr>
              <a:tr h="29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Clark Atlanta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Norfolk State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65942"/>
                  </a:ext>
                </a:extLst>
              </a:tr>
              <a:tr h="482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Delaware State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Carolina Agricultural &amp; Technical State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80326"/>
                  </a:ext>
                </a:extLst>
              </a:tr>
              <a:tr h="29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Elizabeth City State University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Savannah State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42877"/>
                  </a:ext>
                </a:extLst>
              </a:tr>
              <a:tr h="2909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Fayetteville University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 Southern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01266"/>
                  </a:ext>
                </a:extLst>
              </a:tr>
              <a:tr h="29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Fisk University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Tuskegee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38184"/>
                  </a:ext>
                </a:extLst>
              </a:tr>
              <a:tr h="29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 Agricultural and Mechanical University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Virgin Islands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69112"/>
                  </a:ext>
                </a:extLst>
              </a:tr>
              <a:tr h="29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Howard University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Xavier University of Louisiana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91923"/>
                  </a:ext>
                </a:extLst>
              </a:tr>
              <a:tr h="291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Jackson State University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36425" marT="13595" marB="101961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2" marR="48568" marT="13595" marB="10196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694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EA0BA-1924-40F0-924B-8E7E7569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4AE471E-79F0-4EFA-9DC3-64FA64EC201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60CDFF-104D-47C8-B803-E9C5D1627F39}"/>
              </a:ext>
            </a:extLst>
          </p:cNvPr>
          <p:cNvSpPr txBox="1">
            <a:spLocks/>
          </p:cNvSpPr>
          <p:nvPr/>
        </p:nvSpPr>
        <p:spPr bwMode="auto">
          <a:xfrm>
            <a:off x="0" y="1008988"/>
            <a:ext cx="9144000" cy="7000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</a:rPr>
              <a:t>PEI 2.0 HBCU</a:t>
            </a:r>
            <a:r>
              <a:rPr lang="en-US" sz="3600" b="1" dirty="0">
                <a:solidFill>
                  <a:schemeClr val="bg1"/>
                </a:solidFill>
                <a:latin typeface="Sitka Banner" panose="02000505000000020004" pitchFamily="2" charset="0"/>
              </a:rPr>
              <a:t> Cohort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18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63A60E-A571-4FF7-BBFD-9BA290890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257433"/>
              </p:ext>
            </p:extLst>
          </p:nvPr>
        </p:nvGraphicFramePr>
        <p:xfrm>
          <a:off x="895544" y="2014455"/>
          <a:ext cx="7352911" cy="4518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6712">
                  <a:extLst>
                    <a:ext uri="{9D8B030D-6E8A-4147-A177-3AD203B41FA5}">
                      <a16:colId xmlns:a16="http://schemas.microsoft.com/office/drawing/2014/main" val="2690655208"/>
                    </a:ext>
                  </a:extLst>
                </a:gridCol>
                <a:gridCol w="1906686">
                  <a:extLst>
                    <a:ext uri="{9D8B030D-6E8A-4147-A177-3AD203B41FA5}">
                      <a16:colId xmlns:a16="http://schemas.microsoft.com/office/drawing/2014/main" val="676493787"/>
                    </a:ext>
                  </a:extLst>
                </a:gridCol>
                <a:gridCol w="2120676">
                  <a:extLst>
                    <a:ext uri="{9D8B030D-6E8A-4147-A177-3AD203B41FA5}">
                      <a16:colId xmlns:a16="http://schemas.microsoft.com/office/drawing/2014/main" val="1051569213"/>
                    </a:ext>
                  </a:extLst>
                </a:gridCol>
                <a:gridCol w="1778837">
                  <a:extLst>
                    <a:ext uri="{9D8B030D-6E8A-4147-A177-3AD203B41FA5}">
                      <a16:colId xmlns:a16="http://schemas.microsoft.com/office/drawing/2014/main" val="1164783824"/>
                    </a:ext>
                  </a:extLst>
                </a:gridCol>
              </a:tblGrid>
              <a:tr h="402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Armedia, LLC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Delmock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Technologies Inc.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Kaizen Approach, Inc.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Management Consulting Services (PMCS)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95400"/>
                  </a:ext>
                </a:extLst>
              </a:tr>
              <a:tr h="402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Aurora Technical Systems,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Diaspora AI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Concepts Knowledgebase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Sage Services Group LL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571649"/>
                  </a:ext>
                </a:extLst>
              </a:tr>
              <a:tr h="40272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Axis Consultant Group,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Service Solutions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Kingdomware Technologies, Inc.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SRR International, Inc.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56325"/>
                  </a:ext>
                </a:extLst>
              </a:tr>
              <a:tr h="2460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Axle Informatics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Edwards Industries,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Longevity Consulting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Symposit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72991"/>
                  </a:ext>
                </a:extLst>
              </a:tr>
              <a:tr h="402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 Solutions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Management Systems, Inc.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Lord and Tucker Management Consultants,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Technuf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44382"/>
                  </a:ext>
                </a:extLst>
              </a:tr>
              <a:tr h="402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Bering Human Touch JV LLC.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Consulting International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MetaMeta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Telling Your Story, LLC dba High Impact Partners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236511"/>
                  </a:ext>
                </a:extLst>
              </a:tr>
              <a:tr h="283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BETAH Associates, Inc.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Hendall Inc.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MPF Federal, LLCH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VAAS Professionals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78134"/>
                  </a:ext>
                </a:extLst>
              </a:tr>
              <a:tr h="402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Capgemini Government Solutions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Immersive Concepts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Oak Ridge Associated Universities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Williams Consulting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24134"/>
                  </a:ext>
                </a:extLst>
              </a:tr>
              <a:tr h="402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Pharmacy Associates Inc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In2end Technologies Inc.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Patriot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SofTech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Solutions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85033"/>
                  </a:ext>
                </a:extLst>
              </a:tr>
              <a:tr h="402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Storage Science (DSS)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Intellectual Concepts, LLC (IC)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Psyche Biz Corp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96698"/>
                  </a:ext>
                </a:extLst>
              </a:tr>
              <a:tr h="402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Decisionwave Technologies Inc.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Consulting Group, LLC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Stewards Services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333" marR="82000" marT="54666" marB="54666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90898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E50370E-DF8F-4CC5-AB50-461E2CE20E56}"/>
              </a:ext>
            </a:extLst>
          </p:cNvPr>
          <p:cNvSpPr txBox="1">
            <a:spLocks/>
          </p:cNvSpPr>
          <p:nvPr/>
        </p:nvSpPr>
        <p:spPr bwMode="auto">
          <a:xfrm>
            <a:off x="0" y="1008988"/>
            <a:ext cx="9144000" cy="7000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</a:rPr>
              <a:t>PEI 2.0 </a:t>
            </a:r>
            <a:r>
              <a:rPr lang="en-US" sz="3600" b="1" dirty="0">
                <a:solidFill>
                  <a:schemeClr val="bg1"/>
                </a:solidFill>
                <a:latin typeface="Sitka Banner" panose="02000505000000020004" pitchFamily="2" charset="0"/>
              </a:rPr>
              <a:t>Small Business Partners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39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60000"/>
                  <a:lumOff val="40000"/>
                </a:srgbClr>
              </a:solidFill>
              <a:effectLst/>
              <a:uLnTx/>
              <a:uFillTx/>
              <a:latin typeface="Sitka Banner" panose="02000505000000020004" pitchFamily="2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BADF17B-7774-41F3-911B-A5502557D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778412"/>
              </p:ext>
            </p:extLst>
          </p:nvPr>
        </p:nvGraphicFramePr>
        <p:xfrm>
          <a:off x="1578262" y="2212517"/>
          <a:ext cx="5987476" cy="4365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738">
                  <a:extLst>
                    <a:ext uri="{9D8B030D-6E8A-4147-A177-3AD203B41FA5}">
                      <a16:colId xmlns:a16="http://schemas.microsoft.com/office/drawing/2014/main" val="4079153319"/>
                    </a:ext>
                  </a:extLst>
                </a:gridCol>
                <a:gridCol w="2993738">
                  <a:extLst>
                    <a:ext uri="{9D8B030D-6E8A-4147-A177-3AD203B41FA5}">
                      <a16:colId xmlns:a16="http://schemas.microsoft.com/office/drawing/2014/main" val="4163327550"/>
                    </a:ext>
                  </a:extLst>
                </a:gridCol>
              </a:tblGrid>
              <a:tr h="3600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Obligations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96258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Duke University Medical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487"/>
                  </a:ext>
                </a:extLst>
              </a:tr>
              <a:tr h="5623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Icahn School of Medicine at Mount Sinai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93151"/>
                  </a:ext>
                </a:extLst>
              </a:tr>
              <a:tr h="5623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793754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Hopkins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70170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Trustees of the University of Penn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92394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Emory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49556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Northwestern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349324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Stanford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47450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Harvard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01989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Baylor College of Medicine,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6075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8E8F50C-F95E-466A-9CA8-433C41144A3A}"/>
              </a:ext>
            </a:extLst>
          </p:cNvPr>
          <p:cNvSpPr txBox="1">
            <a:spLocks/>
          </p:cNvSpPr>
          <p:nvPr/>
        </p:nvSpPr>
        <p:spPr bwMode="auto">
          <a:xfrm>
            <a:off x="0" y="1008988"/>
            <a:ext cx="9144000" cy="7000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Sitka Banner" panose="02000505000000020004" pitchFamily="2" charset="0"/>
              </a:rPr>
              <a:t>NIH FY 2021 TOP UNIVERSITIES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8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E2D5BB-86E4-4DB5-964C-93B03F198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6" b="9889"/>
          <a:stretch/>
        </p:blipFill>
        <p:spPr>
          <a:xfrm>
            <a:off x="333501" y="2087144"/>
            <a:ext cx="8476998" cy="4475126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163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NIH Includes 27 institutes and Centers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2378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>
            <a:normAutofit/>
          </a:bodyPr>
          <a:lstStyle/>
          <a:p>
            <a:pPr lvl="0">
              <a:buClr>
                <a:srgbClr val="800080"/>
              </a:buClr>
              <a:defRPr/>
            </a:pPr>
            <a:endParaRPr lang="en-US" sz="2400" dirty="0">
              <a:solidFill>
                <a:srgbClr val="000000"/>
              </a:solidFill>
              <a:latin typeface="Sitka Banner" panose="02000505000000020004" pitchFamily="2" charset="0"/>
            </a:endParaRPr>
          </a:p>
          <a:p>
            <a:pPr marL="0" indent="0">
              <a:buClr>
                <a:srgbClr val="800080"/>
              </a:buClr>
              <a:buNone/>
              <a:defRPr/>
            </a:pPr>
            <a:endParaRPr lang="en-US" sz="2400" dirty="0"/>
          </a:p>
          <a:p>
            <a:pPr>
              <a:buClr>
                <a:srgbClr val="800080"/>
              </a:buClr>
              <a:defRPr/>
            </a:pPr>
            <a:endParaRPr lang="en-US" sz="2400" dirty="0"/>
          </a:p>
          <a:p>
            <a:pPr>
              <a:buClr>
                <a:srgbClr val="800080"/>
              </a:buClr>
              <a:defRPr/>
            </a:pPr>
            <a:endParaRPr lang="en-US" sz="2400" dirty="0"/>
          </a:p>
          <a:p>
            <a:pPr>
              <a:buClr>
                <a:srgbClr val="800080"/>
              </a:buClr>
              <a:defRPr/>
            </a:pPr>
            <a:endParaRPr lang="en-US" sz="2400" dirty="0"/>
          </a:p>
          <a:p>
            <a:pPr marL="342900" lvl="1" indent="-342900">
              <a:buClr>
                <a:srgbClr val="009ACD"/>
              </a:buClr>
              <a:buSzPct val="110000"/>
              <a:buFont typeface="Wingdings" pitchFamily="2" charset="2"/>
              <a:buChar char="Ø"/>
              <a:defRPr/>
            </a:pPr>
            <a:endParaRPr lang="en-US" sz="22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BADF17B-7774-41F3-911B-A5502557D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52820"/>
              </p:ext>
            </p:extLst>
          </p:nvPr>
        </p:nvGraphicFramePr>
        <p:xfrm>
          <a:off x="1562100" y="3041292"/>
          <a:ext cx="60960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791533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63327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Obligations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9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Jackson State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$1,086,449.04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Tougaloo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$1,081,936.48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9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Morehouse School of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7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Howard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$54,055.00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9239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2A2360F-8844-4128-B117-1D53C4F81A47}"/>
              </a:ext>
            </a:extLst>
          </p:cNvPr>
          <p:cNvSpPr txBox="1">
            <a:spLocks/>
          </p:cNvSpPr>
          <p:nvPr/>
        </p:nvSpPr>
        <p:spPr bwMode="auto">
          <a:xfrm>
            <a:off x="0" y="976329"/>
            <a:ext cx="9144000" cy="6238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Sitka Banner" panose="02000505000000020004" pitchFamily="2" charset="0"/>
              </a:rPr>
              <a:t>NIH FY 2021 TOP HBCUs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09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FD9956-6005-4B2F-B89F-5BF01BFF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571500"/>
          </a:xfrm>
          <a:solidFill>
            <a:srgbClr val="002060"/>
          </a:solidFill>
        </p:spPr>
        <p:txBody>
          <a:bodyPr/>
          <a:lstStyle/>
          <a:p>
            <a:pPr marL="46355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Sitka Banner" panose="02000505000000020004" pitchFamily="2" charset="0"/>
                <a:cs typeface="Arial" panose="020B0604020202020204" pitchFamily="34" charset="0"/>
              </a:rPr>
              <a:t>FY17 – FY21 Obligations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BF9604-AE19-4CA1-AFFF-73B24880B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40402"/>
              </p:ext>
            </p:extLst>
          </p:nvPr>
        </p:nvGraphicFramePr>
        <p:xfrm>
          <a:off x="138112" y="2609850"/>
          <a:ext cx="8867775" cy="278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18">
                  <a:extLst>
                    <a:ext uri="{9D8B030D-6E8A-4147-A177-3AD203B41FA5}">
                      <a16:colId xmlns:a16="http://schemas.microsoft.com/office/drawing/2014/main" val="3860925005"/>
                    </a:ext>
                  </a:extLst>
                </a:gridCol>
                <a:gridCol w="1956575">
                  <a:extLst>
                    <a:ext uri="{9D8B030D-6E8A-4147-A177-3AD203B41FA5}">
                      <a16:colId xmlns:a16="http://schemas.microsoft.com/office/drawing/2014/main" val="2781431058"/>
                    </a:ext>
                  </a:extLst>
                </a:gridCol>
                <a:gridCol w="1916647">
                  <a:extLst>
                    <a:ext uri="{9D8B030D-6E8A-4147-A177-3AD203B41FA5}">
                      <a16:colId xmlns:a16="http://schemas.microsoft.com/office/drawing/2014/main" val="2131758733"/>
                    </a:ext>
                  </a:extLst>
                </a:gridCol>
                <a:gridCol w="1438874">
                  <a:extLst>
                    <a:ext uri="{9D8B030D-6E8A-4147-A177-3AD203B41FA5}">
                      <a16:colId xmlns:a16="http://schemas.microsoft.com/office/drawing/2014/main" val="3529626902"/>
                    </a:ext>
                  </a:extLst>
                </a:gridCol>
                <a:gridCol w="1408274">
                  <a:extLst>
                    <a:ext uri="{9D8B030D-6E8A-4147-A177-3AD203B41FA5}">
                      <a16:colId xmlns:a16="http://schemas.microsoft.com/office/drawing/2014/main" val="3641066768"/>
                    </a:ext>
                  </a:extLst>
                </a:gridCol>
                <a:gridCol w="1305587">
                  <a:extLst>
                    <a:ext uri="{9D8B030D-6E8A-4147-A177-3AD203B41FA5}">
                      <a16:colId xmlns:a16="http://schemas.microsoft.com/office/drawing/2014/main" val="2977350926"/>
                    </a:ext>
                  </a:extLst>
                </a:gridCol>
              </a:tblGrid>
              <a:tr h="7207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Obligations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Obligations to Small 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to Small 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Obligations to HBCUs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to HBCUs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646591"/>
                  </a:ext>
                </a:extLst>
              </a:tr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5,320,833,321.03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1,417,546,692.49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3,449,983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77156"/>
                  </a:ext>
                </a:extLst>
              </a:tr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5,265,699,477.77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1,547,213,485.7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2,155,978.4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6578"/>
                  </a:ext>
                </a:extLst>
              </a:tr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5,614,297,236.53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1,732,748,926.67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2,470,966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49186"/>
                  </a:ext>
                </a:extLst>
              </a:tr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7,369,677,941.16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2,339,738,412.78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2,505,094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0182"/>
                  </a:ext>
                </a:extLst>
              </a:tr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7,568,116,864.96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2,447,800,218.36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2,617,663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9987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B3E6D3-60F1-4D53-BCB3-DA87B3D46406}"/>
              </a:ext>
            </a:extLst>
          </p:cNvPr>
          <p:cNvSpPr txBox="1"/>
          <p:nvPr/>
        </p:nvSpPr>
        <p:spPr>
          <a:xfrm>
            <a:off x="685800" y="606005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Obligations to HBCUs continue to decrease.</a:t>
            </a:r>
          </a:p>
        </p:txBody>
      </p:sp>
    </p:spTree>
    <p:extLst>
      <p:ext uri="{BB962C8B-B14F-4D97-AF65-F5344CB8AC3E}">
        <p14:creationId xmlns:p14="http://schemas.microsoft.com/office/powerpoint/2010/main" val="781261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53076" y="2455674"/>
            <a:ext cx="7543800" cy="4191000"/>
          </a:xfrm>
        </p:spPr>
        <p:txBody>
          <a:bodyPr>
            <a:normAutofit/>
          </a:bodyPr>
          <a:lstStyle/>
          <a:p>
            <a:pPr>
              <a:buClr>
                <a:srgbClr val="80008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OSDBU Director: Shannon Jackson|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Shannon.Jackson@hhs.gov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80008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the HHS Small Business Specialist (SBS) and introduce yourself and your company so that the SB Specialist knows your firm’s capabilities</a:t>
            </a:r>
          </a:p>
          <a:p>
            <a:pPr>
              <a:buClr>
                <a:srgbClr val="800080"/>
              </a:buClr>
              <a:defRPr/>
            </a:pPr>
            <a:endParaRPr lang="en-U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800080"/>
              </a:buClr>
              <a:defRPr/>
            </a:pPr>
            <a:endParaRPr lang="en-U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Business Administration Procurement Center Representative: Michael Baltzgar|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michael.baltzgar@sba.gov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0070C0"/>
              </a:solidFill>
              <a:latin typeface="Sitka Banner" panose="02000505000000020004" pitchFamily="2" charset="0"/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rgbClr val="0070C0"/>
              </a:solidFill>
              <a:latin typeface="Sitka Banner" panose="02000505000000020004" pitchFamily="2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>
                <a:defRPr/>
              </a:pPr>
              <a:t>42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60000"/>
                  <a:lumOff val="40000"/>
                </a:srgbClr>
              </a:solidFill>
              <a:effectLst/>
              <a:uLnTx/>
              <a:uFillTx/>
              <a:latin typeface="Sitka Banner" panose="02000505000000020004" pitchFamily="2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0F5476-9B52-4954-A7E1-459BECF79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867578"/>
              </p:ext>
            </p:extLst>
          </p:nvPr>
        </p:nvGraphicFramePr>
        <p:xfrm>
          <a:off x="1036828" y="3894758"/>
          <a:ext cx="6453886" cy="1799440"/>
        </p:xfrm>
        <a:graphic>
          <a:graphicData uri="http://schemas.openxmlformats.org/drawingml/2006/table">
            <a:tbl>
              <a:tblPr/>
              <a:tblGrid>
                <a:gridCol w="1525032">
                  <a:extLst>
                    <a:ext uri="{9D8B030D-6E8A-4147-A177-3AD203B41FA5}">
                      <a16:colId xmlns:a16="http://schemas.microsoft.com/office/drawing/2014/main" val="3029148676"/>
                    </a:ext>
                  </a:extLst>
                </a:gridCol>
                <a:gridCol w="2786905">
                  <a:extLst>
                    <a:ext uri="{9D8B030D-6E8A-4147-A177-3AD203B41FA5}">
                      <a16:colId xmlns:a16="http://schemas.microsoft.com/office/drawing/2014/main" val="1226292814"/>
                    </a:ext>
                  </a:extLst>
                </a:gridCol>
                <a:gridCol w="2141949">
                  <a:extLst>
                    <a:ext uri="{9D8B030D-6E8A-4147-A177-3AD203B41FA5}">
                      <a16:colId xmlns:a16="http://schemas.microsoft.com/office/drawing/2014/main" val="1424343504"/>
                    </a:ext>
                  </a:extLst>
                </a:gridCol>
              </a:tblGrid>
              <a:tr h="3623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Anita Allen</a:t>
                      </a: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anita.allen1@cms.hhs.gov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NIDA and NHLBI</a:t>
                      </a: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37851"/>
                  </a:ext>
                </a:extLst>
              </a:tr>
              <a:tr h="4224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Wayne Berry</a:t>
                      </a: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wayne.berry@nih.gov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CC, NIAID, NLM, and ORF</a:t>
                      </a: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63161"/>
                  </a:ext>
                </a:extLst>
              </a:tr>
              <a:tr h="4236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Natasha Boyce</a:t>
                      </a: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natasha.boyce@hhs.gov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NCI</a:t>
                      </a: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315835"/>
                  </a:ext>
                </a:extLst>
              </a:tr>
              <a:tr h="3245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Jonathan Ferguson</a:t>
                      </a: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jonathan.ferguson@hhs.gov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NICHD, NIEHS, and OLAO</a:t>
                      </a:r>
                    </a:p>
                  </a:txBody>
                  <a:tcPr marL="28575" marR="28575" marT="40005" marB="40005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0508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76DDDD6-8187-444E-B260-988FC3D43792}"/>
              </a:ext>
            </a:extLst>
          </p:cNvPr>
          <p:cNvSpPr txBox="1">
            <a:spLocks/>
          </p:cNvSpPr>
          <p:nvPr/>
        </p:nvSpPr>
        <p:spPr bwMode="auto">
          <a:xfrm>
            <a:off x="0" y="987216"/>
            <a:ext cx="9144000" cy="626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</a:rPr>
              <a:t>HHS OSDBU SUPPORT TEAM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12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FE8D4-24FA-4AB2-AE9A-E581A4243349}"/>
              </a:ext>
            </a:extLst>
          </p:cNvPr>
          <p:cNvSpPr txBox="1"/>
          <p:nvPr/>
        </p:nvSpPr>
        <p:spPr>
          <a:xfrm>
            <a:off x="1825755" y="2409724"/>
            <a:ext cx="5492489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Annette Owens-Scarboro</a:t>
            </a:r>
          </a:p>
          <a:p>
            <a:pPr algn="ctr"/>
            <a:r>
              <a:rPr lang="en-US" sz="1300" b="1" dirty="0"/>
              <a:t>Program Manager</a:t>
            </a:r>
          </a:p>
          <a:p>
            <a:pPr algn="ctr"/>
            <a:r>
              <a:rPr lang="en-US" sz="13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scarbora@od.nih.gov</a:t>
            </a:r>
            <a:endParaRPr lang="en-US" sz="1300" dirty="0">
              <a:solidFill>
                <a:srgbClr val="7030A0"/>
              </a:solidFill>
            </a:endParaRP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 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150" dirty="0"/>
          </a:p>
          <a:p>
            <a:pPr algn="ctr"/>
            <a:r>
              <a:rPr lang="en-US" sz="1400" dirty="0"/>
              <a:t> </a:t>
            </a:r>
          </a:p>
          <a:p>
            <a:pPr algn="ctr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035B0-DCCF-4D44-B8C1-47DCD243D482}"/>
              </a:ext>
            </a:extLst>
          </p:cNvPr>
          <p:cNvSpPr txBox="1"/>
          <p:nvPr/>
        </p:nvSpPr>
        <p:spPr>
          <a:xfrm>
            <a:off x="1340461" y="3082751"/>
            <a:ext cx="22067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Keondra Watts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 Analyst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Keondra.Watts@nih.gov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61645-D217-4F11-ACE5-88E1DF3BC1D6}"/>
              </a:ext>
            </a:extLst>
          </p:cNvPr>
          <p:cNvSpPr txBox="1"/>
          <p:nvPr/>
        </p:nvSpPr>
        <p:spPr>
          <a:xfrm>
            <a:off x="1413617" y="4125579"/>
            <a:ext cx="20604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Tiara Smith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Pathways Intern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Tiara.Smith@nih.gov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2F04AB-AAE5-4483-9D7E-4F3A9309DA6E}"/>
              </a:ext>
            </a:extLst>
          </p:cNvPr>
          <p:cNvSpPr txBox="1"/>
          <p:nvPr/>
        </p:nvSpPr>
        <p:spPr>
          <a:xfrm>
            <a:off x="5868922" y="3054981"/>
            <a:ext cx="22067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Shamya Wade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Pathways Intern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Shamya.Wade@nih.gov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34053-0DA9-4D9D-970F-FFF851B79B43}"/>
              </a:ext>
            </a:extLst>
          </p:cNvPr>
          <p:cNvSpPr txBox="1"/>
          <p:nvPr/>
        </p:nvSpPr>
        <p:spPr>
          <a:xfrm>
            <a:off x="5868922" y="4093727"/>
            <a:ext cx="22067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Nadrian Teclar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Management Analyst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nadrian.teclar@nih.gov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47E14-3307-40D5-A0BB-6EF22E49C43C}"/>
              </a:ext>
            </a:extLst>
          </p:cNvPr>
          <p:cNvSpPr txBox="1"/>
          <p:nvPr/>
        </p:nvSpPr>
        <p:spPr>
          <a:xfrm>
            <a:off x="3474062" y="4570781"/>
            <a:ext cx="23948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Artavia Copeland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Administrative Assistant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Artavia.Copeland@nih.gov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prstClr val="black"/>
                </a:solidFill>
              </a:rPr>
              <a:t>301-496-4756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74473A9-2E83-4A2D-A068-F4DE76517559}"/>
              </a:ext>
            </a:extLst>
          </p:cNvPr>
          <p:cNvSpPr txBox="1">
            <a:spLocks/>
          </p:cNvSpPr>
          <p:nvPr/>
        </p:nvSpPr>
        <p:spPr bwMode="auto">
          <a:xfrm>
            <a:off x="0" y="987216"/>
            <a:ext cx="9144000" cy="626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Sitka Banner" panose="02000505000000020004" pitchFamily="2" charset="0"/>
              </a:rPr>
              <a:t>NIH SMALL BUSINESS PROGRAM OFFICE STAFF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tka Banner" panose="02000505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CFF6A-A52F-4AFA-B478-25330F952FD7}"/>
              </a:ext>
            </a:extLst>
          </p:cNvPr>
          <p:cNvSpPr txBox="1"/>
          <p:nvPr/>
        </p:nvSpPr>
        <p:spPr>
          <a:xfrm>
            <a:off x="3474062" y="5641379"/>
            <a:ext cx="23948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Courtney Carter</a:t>
            </a:r>
            <a:endParaRPr lang="en-US" sz="1300" b="1" dirty="0">
              <a:solidFill>
                <a:prstClr val="black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*Procurement Analyst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Courtney.carter@nih.gov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7657EE-CB32-42F0-BADA-8B88E7544F0D}"/>
              </a:ext>
            </a:extLst>
          </p:cNvPr>
          <p:cNvSpPr txBox="1"/>
          <p:nvPr/>
        </p:nvSpPr>
        <p:spPr>
          <a:xfrm>
            <a:off x="1050220" y="6122510"/>
            <a:ext cx="7242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US" altLang="en-US" sz="2000" b="1" u="sng" dirty="0">
              <a:latin typeface="Sitka Banner" panose="02000505000000020004" pitchFamily="2" charset="0"/>
            </a:endParaRPr>
          </a:p>
          <a:p>
            <a:pPr algn="ctr"/>
            <a:r>
              <a:rPr lang="en-US" altLang="en-US" sz="12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Supports the NIH BPA Office and the Small Business Program Office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79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54D46-80D6-4701-90C3-ECB11BFA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E471E-79F0-4EFA-9DC3-64FA64EC201F}" type="slidenum">
              <a:rPr lang="en-US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tka Banner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E234A5-5E5C-48F9-AFB3-570923ABE043}"/>
              </a:ext>
            </a:extLst>
          </p:cNvPr>
          <p:cNvSpPr txBox="1">
            <a:spLocks/>
          </p:cNvSpPr>
          <p:nvPr/>
        </p:nvSpPr>
        <p:spPr bwMode="auto">
          <a:xfrm>
            <a:off x="0" y="987196"/>
            <a:ext cx="9144000" cy="613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79FAC9-C3D8-4509-AC83-49FBF5E0B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67" y="2468958"/>
            <a:ext cx="5995373" cy="39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40952"/>
            <a:ext cx="9144000" cy="7068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ADVANCED RESE</a:t>
            </a:r>
            <a:r>
              <a:rPr lang="en-US" sz="28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ARCH </a:t>
            </a:r>
            <a:r>
              <a:rPr lang="en-US" sz="28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PROJects</a:t>
            </a:r>
            <a:r>
              <a:rPr lang="en-US" sz="28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Agency for health (</a:t>
            </a:r>
            <a:r>
              <a:rPr lang="en-US" sz="28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Arpa</a:t>
            </a:r>
            <a:r>
              <a:rPr lang="en-US" sz="28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-h)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8F7796-752D-4895-B52E-83F5556EF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9" y="2190750"/>
            <a:ext cx="7871361" cy="4365980"/>
          </a:xfrm>
        </p:spPr>
      </p:pic>
    </p:spTree>
    <p:extLst>
      <p:ext uri="{BB962C8B-B14F-4D97-AF65-F5344CB8AC3E}">
        <p14:creationId xmlns:p14="http://schemas.microsoft.com/office/powerpoint/2010/main" val="156655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FAA48-9F44-4069-B3B2-3D1CF12DF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583657"/>
            <a:ext cx="7899400" cy="33147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Each IC has its own mission </a:t>
            </a:r>
          </a:p>
          <a:p>
            <a:pPr>
              <a:defRPr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Each IC has its own budget</a:t>
            </a:r>
          </a:p>
          <a:p>
            <a:pPr>
              <a:defRPr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Each IC has its own activities</a:t>
            </a:r>
          </a:p>
          <a:p>
            <a:pPr>
              <a:defRPr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Each IC has its own way of doing business</a:t>
            </a:r>
          </a:p>
          <a:p>
            <a:pPr>
              <a:buNone/>
              <a:defRPr/>
            </a:pPr>
            <a:endParaRPr lang="en-US" sz="2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en-US" sz="27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how do you figure out WHERE to start?? </a:t>
            </a:r>
            <a:r>
              <a:rPr lang="en-US" sz="27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some advice!</a:t>
            </a:r>
            <a:r>
              <a:rPr lang="en-US" sz="27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0FECE-A00B-4ED4-AEBA-6FC3A1A6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fld id="{776EDAD4-FA90-AE44-8FFA-33762B3E9EDD}" type="slidenum">
              <a:rPr lang="en-US" smtClean="0"/>
              <a:pPr algn="ctr" eaLnBrk="1" hangingPunct="1"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B9D4B7-7604-4232-9089-DB5B59AEB2AD}"/>
              </a:ext>
            </a:extLst>
          </p:cNvPr>
          <p:cNvSpPr txBox="1">
            <a:spLocks/>
          </p:cNvSpPr>
          <p:nvPr/>
        </p:nvSpPr>
        <p:spPr bwMode="auto">
          <a:xfrm>
            <a:off x="0" y="987216"/>
            <a:ext cx="9144000" cy="5912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One </a:t>
            </a:r>
            <a:r>
              <a:rPr lang="en-US" sz="3600" b="1" cap="all" dirty="0" err="1">
                <a:solidFill>
                  <a:schemeClr val="bg1"/>
                </a:solidFill>
                <a:latin typeface="Sitka Banner" panose="02000505000000020004" pitchFamily="2" charset="0"/>
              </a:rPr>
              <a:t>nih</a:t>
            </a:r>
            <a:r>
              <a:rPr lang="en-US" sz="36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, 27 Cultures</a:t>
            </a:r>
          </a:p>
        </p:txBody>
      </p:sp>
    </p:spTree>
    <p:extLst>
      <p:ext uri="{BB962C8B-B14F-4D97-AF65-F5344CB8AC3E}">
        <p14:creationId xmlns:p14="http://schemas.microsoft.com/office/powerpoint/2010/main" val="105909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title="FY 2017 Operating Budget Chart">
            <a:extLst>
              <a:ext uri="{FF2B5EF4-FFF2-40B4-BE49-F238E27FC236}">
                <a16:creationId xmlns:a16="http://schemas.microsoft.com/office/drawing/2014/main" id="{6ADD787F-AAEB-40E3-A73D-88EC990CA7E0}"/>
              </a:ext>
            </a:extLst>
          </p:cNvPr>
          <p:cNvGraphicFramePr>
            <a:graphicFrameLocks noGrp="1"/>
          </p:cNvGraphicFramePr>
          <p:nvPr/>
        </p:nvGraphicFramePr>
        <p:xfrm>
          <a:off x="968223" y="2103920"/>
          <a:ext cx="7207553" cy="48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05D043A-6480-4D77-A526-4CD1B0ADD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556" y="6385947"/>
            <a:ext cx="35894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3200" b="1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2900" eaLnBrk="1" hangingPunct="1">
              <a:spcBef>
                <a:spcPct val="0"/>
              </a:spcBef>
              <a:buNone/>
            </a:pPr>
            <a:r>
              <a:rPr lang="en-US" altLang="en-US" sz="900" dirty="0">
                <a:solidFill>
                  <a:prstClr val="black"/>
                </a:solidFill>
                <a:latin typeface="Arial" charset="0"/>
              </a:rPr>
              <a:t>NIH Budget Office: </a:t>
            </a:r>
            <a:r>
              <a:rPr lang="en-US" altLang="en-US" sz="900" dirty="0">
                <a:solidFill>
                  <a:prstClr val="black"/>
                </a:solidFill>
                <a:latin typeface="Arial" charset="0"/>
                <a:hlinkClick r:id="rId4" tooltip="NIH Budget Office"/>
              </a:rPr>
              <a:t>http://officeofbudget.od.nih.gov/index.htm</a:t>
            </a:r>
            <a:r>
              <a:rPr lang="en-US" altLang="en-US" sz="900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95E3B32-F926-4B15-9956-111E9196C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195" y="2376688"/>
            <a:ext cx="1778166" cy="782522"/>
          </a:xfrm>
          <a:prstGeom prst="rect">
            <a:avLst/>
          </a:prstGeom>
          <a:solidFill>
            <a:srgbClr val="FFECB4"/>
          </a:solidFill>
          <a:ln w="28575" algn="ctr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tIns="68580" bIns="68580">
            <a:spAutoFit/>
          </a:bodyPr>
          <a:lstStyle/>
          <a:p>
            <a:pPr marL="257175" indent="-257175" algn="ctr" defTabSz="342900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135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Training: </a:t>
            </a:r>
            <a:r>
              <a:rPr lang="en-US" sz="135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$886,806</a:t>
            </a:r>
          </a:p>
          <a:p>
            <a:pPr marL="257175" indent="-257175" algn="ctr" defTabSz="342900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1350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Career: </a:t>
            </a:r>
            <a:r>
              <a:rPr lang="en-US" sz="1350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$844,348</a:t>
            </a:r>
            <a:endParaRPr lang="en-US" sz="135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75" indent="-257175" algn="ctr" defTabSz="342900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135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Total: $1,731,154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E8F3A2-076B-4EDF-B8A1-7CE62D803140}"/>
              </a:ext>
            </a:extLst>
          </p:cNvPr>
          <p:cNvSpPr txBox="1">
            <a:spLocks/>
          </p:cNvSpPr>
          <p:nvPr/>
        </p:nvSpPr>
        <p:spPr bwMode="auto">
          <a:xfrm>
            <a:off x="0" y="987216"/>
            <a:ext cx="9144000" cy="555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FY 2020 Operating budget</a:t>
            </a: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: ~$40B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154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87215"/>
            <a:ext cx="9144000" cy="6238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NIH Office</a:t>
            </a:r>
            <a:r>
              <a:rPr lang="en-US" sz="3200" b="1" cap="all" dirty="0">
                <a:solidFill>
                  <a:schemeClr val="bg1"/>
                </a:solidFill>
                <a:latin typeface="Sitka Banner" panose="02000505000000020004" pitchFamily="2" charset="0"/>
              </a:rPr>
              <a:t> of budget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303E56-8A12-4A02-9A88-3288EA5CA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8" y="2155371"/>
            <a:ext cx="8865343" cy="4406899"/>
          </a:xfrm>
        </p:spPr>
      </p:pic>
    </p:spTree>
    <p:extLst>
      <p:ext uri="{BB962C8B-B14F-4D97-AF65-F5344CB8AC3E}">
        <p14:creationId xmlns:p14="http://schemas.microsoft.com/office/powerpoint/2010/main" val="21605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0D9DC-6B2A-402C-A252-05F3D9024589}"/>
              </a:ext>
            </a:extLst>
          </p:cNvPr>
          <p:cNvSpPr txBox="1">
            <a:spLocks/>
          </p:cNvSpPr>
          <p:nvPr/>
        </p:nvSpPr>
        <p:spPr bwMode="auto">
          <a:xfrm>
            <a:off x="0" y="998102"/>
            <a:ext cx="9144000" cy="5735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Banner" panose="02000505000000020004" pitchFamily="2" charset="0"/>
                <a:ea typeface="+mj-ea"/>
                <a:cs typeface="+mj-cs"/>
              </a:rPr>
              <a:t>NIH Organizational Structure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8A2360-EC9C-4228-B476-0D7FA7181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" y="2419349"/>
            <a:ext cx="9146344" cy="3743325"/>
          </a:xfrm>
        </p:spPr>
      </p:pic>
    </p:spTree>
    <p:extLst>
      <p:ext uri="{BB962C8B-B14F-4D97-AF65-F5344CB8AC3E}">
        <p14:creationId xmlns:p14="http://schemas.microsoft.com/office/powerpoint/2010/main" val="3374192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3231</Words>
  <Application>Microsoft Office PowerPoint</Application>
  <PresentationFormat>On-screen Show (4:3)</PresentationFormat>
  <Paragraphs>700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Century Gothic</vt:lpstr>
      <vt:lpstr>Courier New</vt:lpstr>
      <vt:lpstr>Sitka Banner</vt:lpstr>
      <vt:lpstr>Times New Roman</vt:lpstr>
      <vt:lpstr>Univers 57 Condensed</vt:lpstr>
      <vt:lpstr>Wingdings</vt:lpstr>
      <vt:lpstr>Wingdings 3</vt:lpstr>
      <vt:lpstr>Ion Boardroom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HHS FY-21 Small Business Goals for NIH     </vt:lpstr>
      <vt:lpstr>PowerPoint Presentation</vt:lpstr>
      <vt:lpstr>PowerPoint Presentation</vt:lpstr>
      <vt:lpstr>PowerPoint Presentation</vt:lpstr>
      <vt:lpstr>PowerPoint Presentation</vt:lpstr>
      <vt:lpstr>Presidential Executive Order 13779: White House Initiative to Promote Excellence and Innovation at Historically Black Colleges and Universities (HBCUs)</vt:lpstr>
      <vt:lpstr>PowerPoint Presentation</vt:lpstr>
      <vt:lpstr>PowerPoint Presentation</vt:lpstr>
      <vt:lpstr>PowerPoint Presentation</vt:lpstr>
      <vt:lpstr>PowerPoint Presentation</vt:lpstr>
      <vt:lpstr>FY17 – FY21 Obligations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Watts, Keondra (NIH/OD) [E]</dc:creator>
  <cp:lastModifiedBy>Watts, Keondra (NIH/OD) [E]</cp:lastModifiedBy>
  <cp:revision>55</cp:revision>
  <dcterms:created xsi:type="dcterms:W3CDTF">2022-06-28T12:20:36Z</dcterms:created>
  <dcterms:modified xsi:type="dcterms:W3CDTF">2022-08-17T18:30:13Z</dcterms:modified>
</cp:coreProperties>
</file>